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82" r:id="rId1"/>
  </p:sldMasterIdLst>
  <p:notesMasterIdLst>
    <p:notesMasterId r:id="rId35"/>
  </p:notesMasterIdLst>
  <p:sldIdLst>
    <p:sldId id="257" r:id="rId2"/>
    <p:sldId id="258" r:id="rId3"/>
    <p:sldId id="259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4" r:id="rId12"/>
    <p:sldId id="275" r:id="rId13"/>
    <p:sldId id="31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314" r:id="rId23"/>
    <p:sldId id="312" r:id="rId24"/>
    <p:sldId id="318" r:id="rId25"/>
    <p:sldId id="319" r:id="rId26"/>
    <p:sldId id="320" r:id="rId27"/>
    <p:sldId id="323" r:id="rId28"/>
    <p:sldId id="324" r:id="rId29"/>
    <p:sldId id="325" r:id="rId30"/>
    <p:sldId id="337" r:id="rId31"/>
    <p:sldId id="316" r:id="rId32"/>
    <p:sldId id="317" r:id="rId33"/>
    <p:sldId id="309" r:id="rId34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екция по подразбиране" id="{E03B17DE-FE3A-4D9D-A90C-ADE07823A714}">
          <p14:sldIdLst>
            <p14:sldId id="257"/>
            <p14:sldId id="258"/>
            <p14:sldId id="259"/>
            <p14:sldId id="265"/>
            <p14:sldId id="266"/>
            <p14:sldId id="267"/>
            <p14:sldId id="268"/>
            <p14:sldId id="269"/>
            <p14:sldId id="270"/>
            <p14:sldId id="271"/>
            <p14:sldId id="274"/>
            <p14:sldId id="275"/>
            <p14:sldId id="315"/>
            <p14:sldId id="276"/>
            <p14:sldId id="277"/>
            <p14:sldId id="278"/>
            <p14:sldId id="279"/>
            <p14:sldId id="280"/>
            <p14:sldId id="281"/>
            <p14:sldId id="282"/>
          </p14:sldIdLst>
        </p14:section>
        <p14:section name="Неозаглавена секция" id="{D16356F6-A41E-4C49-B637-ADC8B0733517}">
          <p14:sldIdLst>
            <p14:sldId id="283"/>
            <p14:sldId id="314"/>
            <p14:sldId id="312"/>
            <p14:sldId id="318"/>
            <p14:sldId id="319"/>
            <p14:sldId id="320"/>
            <p14:sldId id="323"/>
            <p14:sldId id="324"/>
            <p14:sldId id="325"/>
            <p14:sldId id="337"/>
            <p14:sldId id="316"/>
            <p14:sldId id="317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EF4B4"/>
    <a:srgbClr val="4C7A55"/>
    <a:srgbClr val="5AAB96"/>
    <a:srgbClr val="CCCC00"/>
    <a:srgbClr val="66FFFF"/>
    <a:srgbClr val="CCFF33"/>
    <a:srgbClr val="CCFF99"/>
    <a:srgbClr val="FF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4" autoAdjust="0"/>
    <p:restoredTop sz="94425" autoAdjust="0"/>
  </p:normalViewPr>
  <p:slideViewPr>
    <p:cSldViewPr>
      <p:cViewPr varScale="1">
        <p:scale>
          <a:sx n="142" d="100"/>
          <a:sy n="142" d="100"/>
        </p:scale>
        <p:origin x="102" y="120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48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4F63D44-5267-41C1-BF6A-4D3E9A470342}" type="datetimeFigureOut">
              <a:rPr lang="bg-BG"/>
              <a:pPr>
                <a:defRPr/>
              </a:pPr>
              <a:t>21.8.2023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noProof="0"/>
              <a:t>Щракн., за да ред. стил на загл. в обр.</a:t>
            </a:r>
          </a:p>
          <a:p>
            <a:pPr lvl="1"/>
            <a:r>
              <a:rPr lang="bg-BG" noProof="0"/>
              <a:t>Второ ниво</a:t>
            </a:r>
          </a:p>
          <a:p>
            <a:pPr lvl="2"/>
            <a:r>
              <a:rPr lang="bg-BG" noProof="0"/>
              <a:t>Трето ниво</a:t>
            </a:r>
          </a:p>
          <a:p>
            <a:pPr lvl="3"/>
            <a:r>
              <a:rPr lang="bg-BG" noProof="0"/>
              <a:t>Четвърто ниво</a:t>
            </a:r>
          </a:p>
          <a:p>
            <a:pPr lvl="4"/>
            <a:r>
              <a:rPr lang="bg-BG" noProof="0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D4C5ACB-C665-416D-B229-7AD3A61DCED0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4767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4C5ACB-C665-416D-B229-7AD3A61DCED0}" type="slidenum">
              <a:rPr lang="bg-BG" smtClean="0"/>
              <a:pPr>
                <a:defRPr/>
              </a:pPr>
              <a:t>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8642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619239" y="1344169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13982" y="2420874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7"/>
            <a:ext cx="628649" cy="575765"/>
          </a:xfrm>
        </p:spPr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5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727445"/>
            <a:ext cx="6619244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4152499"/>
            <a:ext cx="6619244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5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797563"/>
            <a:ext cx="6623862" cy="1029740"/>
          </a:xfrm>
        </p:spPr>
        <p:txBody>
          <a:bodyPr/>
          <a:lstStyle>
            <a:lvl1pPr>
              <a:defRPr sz="3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11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45550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1960341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6600"/>
            <a:ext cx="6340430" cy="2022474"/>
          </a:xfrm>
        </p:spPr>
        <p:txBody>
          <a:bodyPr/>
          <a:lstStyle>
            <a:lvl1pPr>
              <a:defRPr sz="3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4"/>
            <a:ext cx="5798414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771899"/>
            <a:ext cx="6933673" cy="748393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6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0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768725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9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1952626"/>
            <a:ext cx="235640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2384823"/>
            <a:ext cx="2356409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2625"/>
            <a:ext cx="236025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84823"/>
            <a:ext cx="2360257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1952626"/>
            <a:ext cx="235929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2384822"/>
            <a:ext cx="2359152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94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3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0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3831829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3399634"/>
            <a:ext cx="228832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3831828"/>
            <a:ext cx="2288322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4793879"/>
            <a:ext cx="2733212" cy="22860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34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952625"/>
            <a:ext cx="6619244" cy="2562225"/>
          </a:xfrm>
        </p:spPr>
        <p:txBody>
          <a:bodyPr vert="eaVert" anchor="t" anchorCtr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4793879"/>
            <a:ext cx="742949" cy="228599"/>
          </a:xfrm>
        </p:spPr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8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58850"/>
            <a:ext cx="1057474" cy="3561443"/>
          </a:xfrm>
        </p:spPr>
        <p:txBody>
          <a:bodyPr vert="eaVert" anchor="b" anchorCtr="0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958850"/>
            <a:ext cx="4692019" cy="3561443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4793879"/>
            <a:ext cx="744101" cy="228599"/>
          </a:xfrm>
        </p:spPr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7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1952625"/>
            <a:ext cx="6619244" cy="2562225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5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008234"/>
            <a:ext cx="3263269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1952625"/>
            <a:ext cx="3618869" cy="2562226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1952625"/>
            <a:ext cx="3618869" cy="2562225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3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1952625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2384822"/>
            <a:ext cx="3618869" cy="213002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9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7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1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085850"/>
            <a:ext cx="3892550" cy="3429000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2346961"/>
            <a:ext cx="2094869" cy="21716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8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70000"/>
            <a:ext cx="2898851" cy="130175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accent3">
                <a:tint val="64000"/>
                <a:lumMod val="118000"/>
              </a:schemeClr>
            </a:gs>
            <a:gs pos="73000">
              <a:schemeClr val="accent3">
                <a:tint val="92000"/>
                <a:alpha val="100000"/>
                <a:lumMod val="11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730251"/>
            <a:ext cx="6571060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60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1727F5A-FD56-404A-A5B1-1D60AEB03335}" type="datetimeFigureOut">
              <a:rPr lang="en-US" smtClean="0"/>
              <a:pPr>
                <a:defRPr/>
              </a:pPr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732E81B-C789-423E-BFD4-85BB09B72E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1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  <p:sldLayoutId id="2147484495" r:id="rId13"/>
    <p:sldLayoutId id="2147484496" r:id="rId14"/>
    <p:sldLayoutId id="2147484497" r:id="rId15"/>
    <p:sldLayoutId id="2147484498" r:id="rId16"/>
    <p:sldLayoutId id="2147484499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oleObject" Target="../embeddings/oleObject24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8.jpeg"/><Relationship Id="rId4" Type="http://schemas.openxmlformats.org/officeDocument/2006/relationships/image" Target="../media/image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2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.wmf"/><Relationship Id="rId9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29.png"/><Relationship Id="rId4" Type="http://schemas.openxmlformats.org/officeDocument/2006/relationships/image" Target="../media/image2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accent3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53F60-9CBF-40A3-8D4F-652A2E939293}" type="slidenum">
              <a:rPr lang="bg-BG" altLang="en-US"/>
              <a:pPr>
                <a:defRPr/>
              </a:pPr>
              <a:t>1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1187624" y="-14151"/>
            <a:ext cx="7956376" cy="134761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ОБЩИНА</a:t>
            </a:r>
            <a:r>
              <a:rPr lang="bg-BG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bg-BG" sz="5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БЯЛА СЛАТИНА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4462461"/>
            <a:ext cx="3491880" cy="681039"/>
          </a:xfrm>
          <a:prstGeom prst="rtTriangle">
            <a:avLst/>
          </a:prstGeom>
          <a:solidFill>
            <a:srgbClr val="CCFF66"/>
          </a:solidFill>
          <a:ln>
            <a:noFill/>
          </a:ln>
        </p:spPr>
        <p:style>
          <a:lnRef idx="0">
            <a:schemeClr val="accent3"/>
          </a:lnRef>
          <a:fillRef idx="1001">
            <a:schemeClr val="lt1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4462462"/>
            <a:ext cx="2000250" cy="681038"/>
          </a:xfrm>
          <a:prstGeom prst="rtTriangle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825788"/>
            <a:ext cx="9036496" cy="29546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bg-BG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bg-BG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" name="Текстово поле 9"/>
          <p:cNvSpPr txBox="1">
            <a:spLocks noChangeArrowheads="1"/>
          </p:cNvSpPr>
          <p:nvPr/>
        </p:nvSpPr>
        <p:spPr bwMode="auto">
          <a:xfrm>
            <a:off x="1025524" y="1374292"/>
            <a:ext cx="74349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contourW="12700" prstMaterial="metal">
            <a:bevelT w="88900" h="88900"/>
            <a:contourClr>
              <a:schemeClr val="tx1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g-BG" altLang="bg-BG" sz="6000" b="1" dirty="0">
                <a:latin typeface="Times New Roman" pitchFamily="18" charset="0"/>
                <a:cs typeface="Times New Roman" pitchFamily="18" charset="0"/>
              </a:rPr>
              <a:t>ГОДИШЕН ОТЧЕТ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4462462"/>
            <a:ext cx="2000250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-1116" y="4462462"/>
            <a:ext cx="6301308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16024" y="3431904"/>
            <a:ext cx="3275856" cy="853827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73BF1D48-E377-4C1D-822C-51301DE6DD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388103"/>
              </p:ext>
            </p:extLst>
          </p:nvPr>
        </p:nvGraphicFramePr>
        <p:xfrm>
          <a:off x="0" y="-14151"/>
          <a:ext cx="1187624" cy="1347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4151"/>
                        <a:ext cx="1187624" cy="13476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екстово поле 3"/>
          <p:cNvSpPr txBox="1"/>
          <p:nvPr/>
        </p:nvSpPr>
        <p:spPr>
          <a:xfrm>
            <a:off x="827584" y="3723878"/>
            <a:ext cx="4746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dirty="0" smtClean="0"/>
              <a:t>Публично</a:t>
            </a:r>
            <a:r>
              <a:rPr lang="bg-BG" sz="2000" b="1" dirty="0" smtClean="0"/>
              <a:t> обсъждане 2</a:t>
            </a:r>
            <a:r>
              <a:rPr lang="en-US" sz="2000" b="1" dirty="0" smtClean="0"/>
              <a:t>8</a:t>
            </a:r>
            <a:r>
              <a:rPr lang="bg-BG" sz="2000" b="1" dirty="0" smtClean="0"/>
              <a:t>.08.202</a:t>
            </a:r>
            <a:r>
              <a:rPr lang="en-US" sz="2000" b="1" dirty="0" smtClean="0"/>
              <a:t>3</a:t>
            </a:r>
            <a:r>
              <a:rPr lang="bg-BG" sz="2000" b="1" dirty="0" smtClean="0"/>
              <a:t> г.</a:t>
            </a:r>
            <a:endParaRPr lang="bg-BG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C14716-0E66-4D30-9BDA-B9EB654E950D}" type="slidenum">
              <a:rPr lang="bg-BG" altLang="en-US"/>
              <a:pPr>
                <a:defRPr/>
              </a:pPr>
              <a:t>10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С ФИНАНСОВИ АКТИВИ  И </a:t>
            </a:r>
            <a:r>
              <a:rPr lang="bg-BG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ПАСИВИ 2022 г.</a:t>
            </a:r>
            <a:endParaRPr lang="bg-BG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0" y="4462462"/>
            <a:ext cx="33480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 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11272" name="Rectangle 1"/>
          <p:cNvSpPr>
            <a:spLocks noChangeArrowheads="1"/>
          </p:cNvSpPr>
          <p:nvPr/>
        </p:nvSpPr>
        <p:spPr bwMode="auto">
          <a:xfrm>
            <a:off x="216069" y="1811107"/>
            <a:ext cx="8749605" cy="279307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Преходен остатък от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					  2 847 203 лв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Заеми от ФЛАГ                                            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             0 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Събрани средства и изв. плащания       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-119 921 лв</a:t>
            </a:r>
            <a:r>
              <a:rPr lang="bg-BG" altLang="bg-BG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Друго финансиране                                               </a:t>
            </a:r>
            <a:r>
              <a:rPr lang="bg-BG" altLang="bg-BG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bg-BG" altLang="bg-BG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bg-BG" altLang="bg-BG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576 лв</a:t>
            </a:r>
            <a:r>
              <a:rPr lang="bg-BG" altLang="bg-BG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Предоставена врем.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финансова 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помощ   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    10 000 лв.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Наличност по сметки в края на годината            </a:t>
            </a:r>
            <a:r>
              <a:rPr lang="bg-BG" altLang="bg-BG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- 7 839 891 лв.</a:t>
            </a:r>
            <a:endParaRPr lang="bg-BG" altLang="bg-BG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bg-BG" altLang="bg-BG" sz="2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142875" y="1017985"/>
            <a:ext cx="882161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Общо финансирания        - 5 106 185 лв</a:t>
            </a: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.    </a:t>
            </a:r>
            <a:endParaRPr lang="bg-BG" sz="36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8E8CFC37-BC60-4E32-A8F4-31857A80DF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6C78F-6B49-4891-9BF9-C574839A9252}" type="slidenum">
              <a:rPr lang="bg-BG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bg-BG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НА РАЗХОДИТЕ  ПО  ФУНКЦИИ               34 073 </a:t>
            </a: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177 лв</a:t>
            </a: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8" name="Rectangle 1"/>
          <p:cNvSpPr>
            <a:spLocks noChangeArrowheads="1"/>
          </p:cNvSpPr>
          <p:nvPr/>
        </p:nvSpPr>
        <p:spPr bwMode="auto">
          <a:xfrm>
            <a:off x="341785" y="1006079"/>
            <a:ext cx="8550695" cy="39703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1 Общи държавни служби	                    2 537 151 лв.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2 Отбрана и сигурност                                 277 943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3 Образование			                            10 484 022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4 Здравеопазване		                                 585 659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5 Социални грижи	                                   2 264 983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6 Благоустрояване		                              5 254 738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7 Култура				                                      801 624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8 Икономически дейности	                       324 746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9 Други некласифицирани                            18 606 лв.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A577BAC6-0519-4A96-B836-2346C0889D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184842"/>
              </p:ext>
            </p:extLst>
          </p:nvPr>
        </p:nvGraphicFramePr>
        <p:xfrm>
          <a:off x="251520" y="-5088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-5088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1784" y="1017710"/>
            <a:ext cx="8550695" cy="39703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1 Общи държавни служби	                    2 537 151 лв.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2 Отбрана и сигурност                                 277 943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3 Образование			                            10 484 022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4 Здравеопазване		                                 585 659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5 Социални грижи	                                   2 264 983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6 Благоустрояване		                              5 254 738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7 Култура				                                      801 624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8 Икономически дейности	                       324 746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9 Други некласифицирани                            18 606 лв.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0536" y="1029341"/>
            <a:ext cx="8550695" cy="39703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1 Общи държавни служби	                    3 273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953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2 Отбрана и сигурност                                 253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496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3 Образование			                            15 752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019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4 Здравеопазване		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852 364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5 Социални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дейности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	                              8 782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266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6 Благоустрояване	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bg-BG" altLang="bg-BG" sz="2800" b="1" dirty="0" err="1" smtClean="0">
                <a:latin typeface="Times New Roman" pitchFamily="18" charset="0"/>
                <a:cs typeface="Times New Roman" pitchFamily="18" charset="0"/>
              </a:rPr>
              <a:t>ок.среда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           3 404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064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7 Култура	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спорт                                     1 046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526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8 Икономически дейности	                       708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422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9 Други некласифицирани                           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67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5E473-EE6D-4959-8965-873DD6F99088}" type="slidenum">
              <a:rPr lang="bg-BG" altLang="en-US"/>
              <a:pPr>
                <a:defRPr/>
              </a:pPr>
              <a:t>12</a:t>
            </a:fld>
            <a:endParaRPr lang="bg-BG" altLang="en-US" dirty="0"/>
          </a:p>
        </p:txBody>
      </p:sp>
      <p:sp>
        <p:nvSpPr>
          <p:cNvPr id="14340" name="Rectangle 33"/>
          <p:cNvSpPr>
            <a:spLocks noChangeArrowheads="1"/>
          </p:cNvSpPr>
          <p:nvPr/>
        </p:nvSpPr>
        <p:spPr bwMode="auto">
          <a:xfrm>
            <a:off x="683568" y="-17860"/>
            <a:ext cx="8460434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ОТЧЕТ НА  ФУНКЦИЯ  1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                 „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ОБЩИ ДЪРЖАВНИ СЛУЖБИ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“   3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273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953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037" y="1055400"/>
            <a:ext cx="8856662" cy="276998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ДЕЙНОСТИ ПО ИЗБОРИ                       108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492 лв</a:t>
            </a: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ОБЩИНСКА АДМИНИСТРАЦИЯ    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902 980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ОБЩИНСКИ СЪВЕТ                               262 </a:t>
            </a:r>
            <a:r>
              <a:rPr lang="bg-BG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481 лв</a:t>
            </a:r>
            <a:r>
              <a:rPr lang="bg-BG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bg-BG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8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48CFCCC4-ECF3-4406-A543-103F41C480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7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09CC1C-99F4-4461-8DA7-0EE49437F6D5}" type="slidenum">
              <a:rPr lang="bg-BG" alt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bg-BG" altLang="en-US">
              <a:solidFill>
                <a:srgbClr val="898989"/>
              </a:solidFill>
            </a:endParaRPr>
          </a:p>
        </p:txBody>
      </p:sp>
      <p:sp>
        <p:nvSpPr>
          <p:cNvPr id="15363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buClr>
                <a:schemeClr val="hlink"/>
              </a:buClr>
              <a:buFontTx/>
              <a:buNone/>
              <a:tabLst>
                <a:tab pos="92075" algn="l"/>
              </a:tabLst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ОТЧЕТ НА ФУНКЦИЯ  2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            „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ОТБРАНА И СИГУРНОСТ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“  253 496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4462462"/>
            <a:ext cx="4427984" cy="681038"/>
          </a:xfrm>
          <a:prstGeom prst="rtTriangle">
            <a:avLst/>
          </a:prstGeom>
          <a:solidFill>
            <a:srgbClr val="FFFFC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6" name="Rectangle 1"/>
          <p:cNvSpPr>
            <a:spLocks noChangeArrowheads="1"/>
          </p:cNvSpPr>
          <p:nvPr/>
        </p:nvSpPr>
        <p:spPr bwMode="auto">
          <a:xfrm>
            <a:off x="179512" y="1009209"/>
            <a:ext cx="8856984" cy="32778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ОТБРАНИТЕЛНО-МОБИЛИЗАЦ. ПОДГОТОВКА               108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535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ДРУГИ  ДЕЙНОСТИ  ПО ВЪТРЕШНАТА  СИГУРНОСТ   131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230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ПРЕВАНТИВНА ДЕЙНОСТ                                        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altLang="bg-BG" sz="2200" b="1" dirty="0" smtClean="0">
                <a:latin typeface="Times New Roman" pitchFamily="18" charset="0"/>
                <a:cs typeface="Times New Roman" pitchFamily="18" charset="0"/>
              </a:rPr>
              <a:t>940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ЛИКВИДИРАНЕ НА ПОСЛ. 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ОТ БЕДСТВИЯ            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10 791 лв.</a:t>
            </a:r>
            <a:endParaRPr lang="bg-BG" altLang="bg-BG" sz="2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endParaRPr lang="en-US" altLang="bg-BG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Clr>
                <a:schemeClr val="hlink"/>
              </a:buClr>
              <a:buFontTx/>
              <a:buNone/>
              <a:defRPr/>
            </a:pPr>
            <a:endParaRPr lang="bg-BG" alt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ECC856F8-BC8D-4304-B32F-784AC82BDD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070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4B77D-B66B-4367-91B9-C0268FE8BA46}" type="slidenum">
              <a:rPr lang="bg-BG" altLang="en-US"/>
              <a:pPr>
                <a:defRPr/>
              </a:pPr>
              <a:t>14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755576" y="-17860"/>
            <a:ext cx="8388425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НА ФУНКЦИЯ 3 „ОБРАЗОВАНИЕ</a:t>
            </a:r>
            <a:r>
              <a:rPr lang="bg-BG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  15 </a:t>
            </a:r>
            <a:r>
              <a:rPr lang="bg-BG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752 </a:t>
            </a:r>
            <a:r>
              <a:rPr lang="bg-BG" sz="32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019 лв</a:t>
            </a:r>
            <a:r>
              <a:rPr lang="bg-BG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4462462"/>
            <a:ext cx="2555776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179512" y="987574"/>
            <a:ext cx="8846254" cy="31700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bg-BG" altLang="bg-BG" sz="27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ДЕТСКИ ГРАДИНИ                                         3 693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980 лв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НЕСПЕЦИАЛИЗИРАНИ УЧИЛИЩА         8 771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115 лв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ПРОФЕСИОНАЛНИ ГИМНАЗИИ              2 983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596 лв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ДР. ДЕЙНОСТИ ПО ОБРАЗОВАНИЕТО    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303 </a:t>
            </a:r>
            <a:r>
              <a:rPr lang="bg-BG" altLang="bg-BG" sz="2700" b="1" dirty="0" smtClean="0">
                <a:latin typeface="Times New Roman" pitchFamily="18" charset="0"/>
                <a:cs typeface="Times New Roman" pitchFamily="18" charset="0"/>
              </a:rPr>
              <a:t>328 лв</a:t>
            </a:r>
            <a:r>
              <a:rPr lang="bg-BG" altLang="bg-BG" sz="27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bg-BG" altLang="bg-BG" sz="27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en-US" altLang="bg-BG" sz="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411136B0-7E90-4025-89A9-CA83EC5B77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75E60-37E3-429A-8D0D-14C194A2018A}" type="slidenum">
              <a:rPr lang="bg-BG" altLang="en-US"/>
              <a:pPr>
                <a:defRPr/>
              </a:pPr>
              <a:t>15</a:t>
            </a:fld>
            <a:endParaRPr lang="bg-BG" altLang="en-US" dirty="0"/>
          </a:p>
        </p:txBody>
      </p:sp>
      <p:sp>
        <p:nvSpPr>
          <p:cNvPr id="17411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ОТЧЕТ НА ФУНКЦИЯ 4 „ЗДРАВЕОПАЗВАНЕ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“   852 364 лв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7484" y="4442618"/>
            <a:ext cx="2051050" cy="681038"/>
          </a:xfrm>
          <a:prstGeom prst="rtTriangle">
            <a:avLst/>
          </a:prstGeom>
          <a:solidFill>
            <a:srgbClr val="FFFFC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17414" name="Rectangle 1"/>
          <p:cNvSpPr>
            <a:spLocks noChangeArrowheads="1"/>
          </p:cNvSpPr>
          <p:nvPr/>
        </p:nvSpPr>
        <p:spPr bwMode="auto">
          <a:xfrm>
            <a:off x="107950" y="1168004"/>
            <a:ext cx="8928100" cy="244682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2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ДЕТСКА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ЯСЛА                                                         505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427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ДР. ДЕЙНОСТИ ПО ЗДРАВЕОПАЗВАНЕТО       13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095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ЗДРАВНИ КАБИНЕТИ В ОБРАЗОВАНИЕТО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333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842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2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639C2CD9-573B-4D1C-800A-4F7D142CFD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9279E1-998D-4E13-B665-364D472FAC72}" type="slidenum">
              <a:rPr lang="bg-BG" altLang="en-US"/>
              <a:pPr>
                <a:defRPr/>
              </a:pPr>
              <a:t>16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21628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0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НА ФУНКЦИЯ  5 </a:t>
            </a:r>
            <a:r>
              <a:rPr lang="bg-BG" sz="3000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„</a:t>
            </a:r>
            <a:r>
              <a:rPr lang="bg-BG" sz="30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СОЦИАЛНИ  ГРИЖИ</a:t>
            </a:r>
            <a:r>
              <a:rPr lang="bg-BG" sz="3000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   8 </a:t>
            </a:r>
            <a:r>
              <a:rPr lang="bg-BG" sz="30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782 </a:t>
            </a:r>
            <a:r>
              <a:rPr lang="bg-BG" sz="3000" b="1" dirty="0" smtClean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 лв</a:t>
            </a:r>
            <a:r>
              <a:rPr lang="bg-BG" sz="30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C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51520" y="956372"/>
            <a:ext cx="8713788" cy="350865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ДОМАШЕН СОЦИАЛЕН ПАТРОНАЖ                                   335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566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КЛУБОВЕ НА ПЕНСИОНЕРА И ИНВАЛИДА     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815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ЦЕНТЪР ЗА ОБЩЕСТВЕНА ПОДКРЕПА         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112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736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ЦЕНТЪР ЗА НАСТАНЯВАНЕ ОТ СЕМЕЕН ТИП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1 261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885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ПРОГРАМИ ЗА ВРЕМЕННА ЗАЕТОСТ                                   528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100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ДОМ ЗА СТАРИ ХОРА                                                                  802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590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ПРЕХОДНО ЖИЛИЩЕ                                                                  96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994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ЛИЧЕН АСИСТЕНТ                                                                   4 774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069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АСИСТЕНТСКА ПОДКРЕПА                                                     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378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861 </a:t>
            </a:r>
            <a:r>
              <a:rPr lang="bg-BG" altLang="bg-BG" sz="20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  <a:endParaRPr lang="bg-BG" altLang="bg-BG" sz="2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ДР. СЛУЖБИ ПО ОСИГУРЯВАНЕ И ЗАЕТОСТ                 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477 </a:t>
            </a:r>
            <a:r>
              <a:rPr lang="bg-BG" altLang="bg-BG" sz="2100" b="1" dirty="0" smtClean="0">
                <a:latin typeface="Times New Roman" pitchFamily="18" charset="0"/>
                <a:cs typeface="Times New Roman" pitchFamily="18" charset="0"/>
              </a:rPr>
              <a:t>309 лв</a:t>
            </a:r>
            <a:r>
              <a:rPr lang="bg-BG" altLang="bg-BG" sz="21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0DBA3A4C-FB13-4229-A9CF-5493D2BE5D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FE6F56-DA14-4A68-9233-E40A1958CA01}" type="slidenum">
              <a:rPr lang="bg-BG" altLang="en-US"/>
              <a:pPr>
                <a:defRPr/>
              </a:pPr>
              <a:t>17</a:t>
            </a:fld>
            <a:endParaRPr lang="bg-BG" altLang="en-US" dirty="0"/>
          </a:p>
        </p:txBody>
      </p:sp>
      <p:sp>
        <p:nvSpPr>
          <p:cNvPr id="19459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ОТЧЕТ    НА    ФУНКЦИЯ 6 „БЛАГОУСТРОЯВАНЕ И ОПАЗВАНЕ НА ОКОЛНАТА СРЕДА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“  3 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404 </a:t>
            </a:r>
            <a:r>
              <a:rPr lang="bg-BG" altLang="bg-BG" sz="2400" b="1" dirty="0" smtClean="0">
                <a:latin typeface="Times New Roman" pitchFamily="18" charset="0"/>
                <a:cs typeface="Times New Roman" pitchFamily="18" charset="0"/>
              </a:rPr>
              <a:t>064 лв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215900" y="1119529"/>
            <a:ext cx="8928100" cy="38318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ВОДОСНАБДЯВАНЕ И КАНАЛИЗАЦИЯ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  567 499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ОСВЕТЛЕНИЕ                                                        388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716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УЛИЧНА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МРЕЖА          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096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ДР. ДЕЙНОСТИ ПО БКС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602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668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ОЗЕЛЕНЯВАНЕ                 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338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315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ЧИСТОТА                                                               1 222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694 лв.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ДЕЙНОСТИ ПО ОТПАДЪЦИТЕ                          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076 лв.</a:t>
            </a: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bg-BG" altLang="bg-BG" sz="2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32FCDEE-3381-49E3-A39F-D161A4E1CE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7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9DB23-5013-499F-B3A3-CE37DB84C032}" type="slidenum">
              <a:rPr lang="bg-BG" altLang="en-US"/>
              <a:pPr>
                <a:defRPr/>
              </a:pPr>
              <a:t>18</a:t>
            </a:fld>
            <a:endParaRPr lang="bg-BG" altLang="en-US" dirty="0"/>
          </a:p>
        </p:txBody>
      </p:sp>
      <p:sp>
        <p:nvSpPr>
          <p:cNvPr id="20483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ОТЧЕТ НА ФУНКЦИЯ 7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„КУЛТУРА И СПОРТ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“  1 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046 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526 лв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ln>
                  <a:solidFill>
                    <a:srgbClr val="FFFFCC"/>
                  </a:solidFill>
                </a:ln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n>
                <a:solidFill>
                  <a:srgbClr val="FFFFCC"/>
                </a:solidFill>
              </a:ln>
              <a:latin typeface="Arial" charset="0"/>
            </a:endParaRP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107504" y="1006078"/>
            <a:ext cx="8772649" cy="287771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СПОРТ ЗА ВСИЧКИ                              		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596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СПОРТНИ БАЗИ                                 		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313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576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ЧИТАЛИЩА                                      		            604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940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ОБРЕДНИ ДОМОВЕ                                           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105 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414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РЕЛИГИОЗНО ДЕЛО                           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	                8</a:t>
            </a:r>
            <a:r>
              <a:rPr lang="bg-BG" altLang="bg-BG" sz="2600" b="1" dirty="0" smtClean="0">
                <a:latin typeface="Times New Roman" pitchFamily="18" charset="0"/>
                <a:cs typeface="Times New Roman" pitchFamily="18" charset="0"/>
              </a:rPr>
              <a:t> 000 лв</a:t>
            </a:r>
            <a:r>
              <a:rPr lang="bg-BG" altLang="bg-BG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en-US" altLang="bg-BG" sz="2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5B2B3FEB-895F-4EC2-89D9-7597013DD2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0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0CC34-F5C1-4126-AD1D-EAA06C269831}" type="slidenum">
              <a:rPr lang="bg-BG" altLang="en-US"/>
              <a:pPr>
                <a:defRPr/>
              </a:pPr>
              <a:t>19</a:t>
            </a:fld>
            <a:endParaRPr lang="bg-BG" altLang="en-US" dirty="0"/>
          </a:p>
        </p:txBody>
      </p:sp>
      <p:sp>
        <p:nvSpPr>
          <p:cNvPr id="21507" name="Rectangle 33"/>
          <p:cNvSpPr>
            <a:spLocks noChangeArrowheads="1"/>
          </p:cNvSpPr>
          <p:nvPr/>
        </p:nvSpPr>
        <p:spPr bwMode="auto">
          <a:xfrm>
            <a:off x="683567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ОТЧЕТ  НА  ФУНКЦИЯ  8 „ИКОНОМИЧЕСКИ ДЕЙНОСТИ  И  УСЛУГИ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“  708 422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4462462"/>
            <a:ext cx="464400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1510" name="TextBox 1"/>
          <p:cNvSpPr txBox="1">
            <a:spLocks noChangeArrowheads="1"/>
          </p:cNvSpPr>
          <p:nvPr/>
        </p:nvSpPr>
        <p:spPr bwMode="auto">
          <a:xfrm>
            <a:off x="179389" y="1383506"/>
            <a:ext cx="8785225" cy="33239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РЕМОНТ НА ПЪТИЩА                                132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109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ОБЩИНСКИ ПАЗАР          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479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996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ПРИЮТИ ЗА БЕЗСТОП.ЖИВОТНИ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3 400 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ДР. ДЕЙНОСТИ по ИКОНОМИКАТА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11 394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ДР. ДЕЙНОСТИ ПО ТРАНСПОРТА 	       81 523 лв.</a:t>
            </a:r>
            <a:endParaRPr lang="bg-BG" altLang="bg-BG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			</a:t>
            </a:r>
            <a:endParaRPr lang="en-US" altLang="bg-BG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07C26A9D-251B-4547-9A7C-DF896C5F10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6F21BE-1274-4FB0-B5B3-8CFB89A0D83E}" type="slidenum">
              <a:rPr lang="bg-BG" altLang="en-US"/>
              <a:pPr>
                <a:defRPr/>
              </a:pPr>
              <a:t>2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9" y="51470"/>
            <a:ext cx="8460431" cy="80262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ОСНОВАНИЕ</a:t>
            </a:r>
            <a:endParaRPr lang="bg-BG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4462462"/>
            <a:ext cx="3347864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3078" name="Rectangle 1"/>
          <p:cNvSpPr>
            <a:spLocks noChangeArrowheads="1"/>
          </p:cNvSpPr>
          <p:nvPr/>
        </p:nvSpPr>
        <p:spPr bwMode="auto">
          <a:xfrm>
            <a:off x="107504" y="874744"/>
            <a:ext cx="8928991" cy="438889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bg-BG" sz="27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„Бюджет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2”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на Община Бяла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 е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приет с Решение 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№ 659/20.04.20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на Общински съвет Бяла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латина.</a:t>
            </a:r>
            <a:endParaRPr lang="bg-BG" sz="2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endParaRPr lang="bg-BG" sz="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       Бюджетът е разработен в съответствие с изискванията на Закона за държавния бюджет на Република България за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2г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., ПМС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№31/17.03.2022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г. за изпълнението на държавния бюджет за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г.,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писмо ФО-3/25.03.20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. на МФ,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Наредба за условията и реда за съставяне на бюджетната прогноза за местните дейности за следващите три години, за съставяне, приемане, изпълнение и отчитане на общинския бюджет на Община </a:t>
            </a:r>
            <a:r>
              <a:rPr lang="bg-BG" sz="2600" dirty="0" smtClean="0">
                <a:latin typeface="Times New Roman" pitchFamily="18" charset="0"/>
                <a:cs typeface="Times New Roman" pitchFamily="18" charset="0"/>
              </a:rPr>
              <a:t>Бяла Слатина, </a:t>
            </a:r>
            <a:r>
              <a:rPr lang="bg-BG" sz="2600" dirty="0">
                <a:latin typeface="Times New Roman" pitchFamily="18" charset="0"/>
                <a:cs typeface="Times New Roman" pitchFamily="18" charset="0"/>
              </a:rPr>
              <a:t>чл. 52, ал. 1 и чл. 21, ал. 1, т. 6 от ЗМСМА, чл. 94, ал. 2 и ал. 3 и чл. 39 от ЗПФ и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първоначален план е  	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34 582 152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altLang="bg-BG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E765D087-A80B-418D-8643-381D20DA2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178656"/>
              </p:ext>
            </p:extLst>
          </p:nvPr>
        </p:nvGraphicFramePr>
        <p:xfrm>
          <a:off x="4763" y="6350"/>
          <a:ext cx="695325" cy="887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87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97E9B-1B51-46FE-A6AC-3C64C8845C8F}" type="slidenum">
              <a:rPr lang="bg-BG" altLang="en-US"/>
              <a:pPr>
                <a:defRPr/>
              </a:pPr>
              <a:t>20</a:t>
            </a:fld>
            <a:endParaRPr lang="bg-BG" altLang="en-US" dirty="0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0" y="4462462"/>
            <a:ext cx="3786188" cy="681038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70" y="-17860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7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НА ФУНКЦИЯ  9 „РАЗХОДИ </a:t>
            </a:r>
            <a:r>
              <a:rPr lang="bg-BG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НЕКЛАСИФИЦИРАНИ В ДР. ФУНКЦИИ</a:t>
            </a:r>
            <a:r>
              <a:rPr lang="bg-BG" sz="27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 </a:t>
            </a:r>
            <a:r>
              <a:rPr lang="bg-BG" sz="27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лв</a:t>
            </a:r>
            <a:r>
              <a:rPr lang="bg-BG" sz="27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2536" name="TextBox 1"/>
          <p:cNvSpPr txBox="1">
            <a:spLocks noChangeArrowheads="1"/>
          </p:cNvSpPr>
          <p:nvPr/>
        </p:nvSpPr>
        <p:spPr bwMode="auto">
          <a:xfrm>
            <a:off x="395536" y="1203598"/>
            <a:ext cx="8496944" cy="206210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РАЗХОДИ за ЛИХВИ                       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67 лв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1D8248C5-4706-4211-8D8B-7CC6EBF86E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21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     2 200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697лв.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357188" y="1071563"/>
            <a:ext cx="8643937" cy="36625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§ 5100 ОСНОВЕН РЕМОНТ                      678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390 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5200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ПРИДОБИВАНЕ на ДЪЛГОТРАЙНИ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МАТЕРИАЛНИ АКТИВИ                   1 521 807 лв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§ 5300 ПРИДОБИВАНЕ НА НМДА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500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1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22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357189" y="1071563"/>
            <a:ext cx="3350716" cy="270843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За гражданите и гостите на Бяла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изградихме</a:t>
            </a:r>
            <a:endParaRPr lang="en-US" altLang="bg-BG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многофункционална спортна зала. Средствата 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разплатени през 2022 г.  са в </a:t>
            </a: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размер 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на      373 420 </a:t>
            </a: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лв. </a:t>
            </a:r>
            <a:r>
              <a:rPr lang="bg-BG" sz="1800" b="1" dirty="0" smtClean="0">
                <a:latin typeface="Times New Roman" pitchFamily="18" charset="0"/>
                <a:cs typeface="Times New Roman" pitchFamily="18" charset="0"/>
              </a:rPr>
              <a:t>и са </a:t>
            </a:r>
            <a:r>
              <a:rPr lang="bg-BG" sz="1800" b="1" dirty="0">
                <a:latin typeface="Times New Roman" pitchFamily="18" charset="0"/>
                <a:cs typeface="Times New Roman" pitchFamily="18" charset="0"/>
              </a:rPr>
              <a:t>осигурени от общинския бюджет.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1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2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Текстово поле 9"/>
          <p:cNvSpPr txBox="1"/>
          <p:nvPr/>
        </p:nvSpPr>
        <p:spPr>
          <a:xfrm>
            <a:off x="6657103" y="20233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100" y="1087741"/>
            <a:ext cx="3008386" cy="1939570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38" y="3067895"/>
            <a:ext cx="2511259" cy="177345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10" y="2951105"/>
            <a:ext cx="2593645" cy="210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59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23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СТРОИТЕЛНАТА  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3602" y="4250630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700088" y="1419622"/>
            <a:ext cx="3727896" cy="230832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Закупупено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е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оборудване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за  </a:t>
            </a:r>
            <a:r>
              <a:rPr lang="ru-RU" altLang="bg-BG" sz="1800" b="1" dirty="0">
                <a:latin typeface="Times New Roman" pitchFamily="18" charset="0"/>
                <a:cs typeface="Times New Roman" pitchFamily="18" charset="0"/>
              </a:rPr>
              <a:t>ОП 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«Чистота </a:t>
            </a:r>
            <a:r>
              <a:rPr lang="ru-RU" altLang="bg-BG" sz="18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строителство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Електромобил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-     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44 506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800" b="1" dirty="0">
                <a:latin typeface="Times New Roman" pitchFamily="18" charset="0"/>
                <a:cs typeface="Times New Roman" pitchFamily="18" charset="0"/>
              </a:rPr>
              <a:t>Шредер </a:t>
            </a:r>
            <a:r>
              <a:rPr lang="ru-RU" altLang="bg-BG" sz="1800" b="1" dirty="0" err="1">
                <a:latin typeface="Times New Roman" pitchFamily="18" charset="0"/>
                <a:cs typeface="Times New Roman" pitchFamily="18" charset="0"/>
              </a:rPr>
              <a:t>със</a:t>
            </a:r>
            <a:r>
              <a:rPr lang="ru-RU" altLang="bg-BG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800" b="1" dirty="0" err="1">
                <a:latin typeface="Times New Roman" pitchFamily="18" charset="0"/>
                <a:cs typeface="Times New Roman" pitchFamily="18" charset="0"/>
              </a:rPr>
              <a:t>странично</a:t>
            </a:r>
            <a:r>
              <a:rPr lang="ru-RU" altLang="bg-BG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800" b="1" dirty="0" err="1">
                <a:latin typeface="Times New Roman" pitchFamily="18" charset="0"/>
                <a:cs typeface="Times New Roman" pitchFamily="18" charset="0"/>
              </a:rPr>
              <a:t>изместване</a:t>
            </a:r>
            <a:r>
              <a:rPr lang="ru-RU" altLang="bg-BG" sz="1800" b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кардан –  11 980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800" b="1" dirty="0">
                <a:latin typeface="Times New Roman" pitchFamily="18" charset="0"/>
                <a:cs typeface="Times New Roman" pitchFamily="18" charset="0"/>
              </a:rPr>
              <a:t>Дробилка за клони 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 -      3 926 </a:t>
            </a:r>
            <a:r>
              <a:rPr lang="ru-RU" altLang="bg-BG" sz="18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1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45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Картина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33" y="3420635"/>
            <a:ext cx="2241512" cy="1740409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41536"/>
            <a:ext cx="2376264" cy="196475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787">
            <a:off x="6379249" y="3239092"/>
            <a:ext cx="2304805" cy="17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30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24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СТРОИТЕЛНАТА 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313660" y="1387021"/>
            <a:ext cx="3456384" cy="181588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През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2022 г.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разплатени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проекта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финансирани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от ДФ «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Земеделие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-«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и реконструкция на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улична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настилка по ул.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Христо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Ботев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» и ул. «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Калоян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«Ремонт и реконструкция на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улична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настилка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по ул. «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Любен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Каравелов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» и «Дондуков» в 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гр. </a:t>
            </a:r>
            <a:r>
              <a:rPr lang="ru-RU" altLang="bg-BG" sz="1400" b="1" dirty="0" err="1">
                <a:latin typeface="Times New Roman" pitchFamily="18" charset="0"/>
                <a:cs typeface="Times New Roman" pitchFamily="18" charset="0"/>
              </a:rPr>
              <a:t>Бяла</a:t>
            </a:r>
            <a:r>
              <a:rPr lang="ru-RU" altLang="bg-BG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- 449 551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28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4716016" y="2055624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096">
            <a:off x="3916065" y="970750"/>
            <a:ext cx="2708920" cy="1635646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2768" y="2794968"/>
            <a:ext cx="2016224" cy="1951156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6" y="3228547"/>
            <a:ext cx="2785381" cy="1750693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9104">
            <a:off x="6278416" y="2140722"/>
            <a:ext cx="2555776" cy="186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8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25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СТРОИТЕЛНАТА  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395536" y="1205260"/>
            <a:ext cx="8712968" cy="255454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Разплатен е текущ ремонт на  улици в Бяла Слатина финансиран със средства от общинския бюджет: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Ремонт на тротоари по ул. “</a:t>
            </a:r>
            <a:r>
              <a:rPr lang="bg-BG" altLang="bg-BG" sz="1400" b="1" dirty="0" err="1" smtClean="0">
                <a:latin typeface="Times New Roman" pitchFamily="18" charset="0"/>
                <a:cs typeface="Times New Roman" pitchFamily="18" charset="0"/>
              </a:rPr>
              <a:t>Сладница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“ – 39 175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Ремонт по ул. „Дондуков“-			   39 429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Ремонт на паркинг зад блок „Гарант“ -    38 220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Ремонт на централен площад-                    34 874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Ремонт на общински път Соколаре-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Комарево-Буковец – 			</a:t>
            </a:r>
            <a:r>
              <a:rPr lang="bg-BG" altLang="bg-BG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          111 673 лв.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Общо 	                                                   263 371 лв.</a:t>
            </a:r>
            <a:endParaRPr lang="bg-BG" altLang="bg-BG" sz="1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12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bg-BG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 flipV="1">
            <a:off x="0" y="5143500"/>
            <a:ext cx="2428875" cy="308570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419872" y="4731990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49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4860032" y="165633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90" y="1656338"/>
            <a:ext cx="1991123" cy="194421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7059">
            <a:off x="5307938" y="2910838"/>
            <a:ext cx="1489384" cy="231457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2858">
            <a:off x="6883092" y="1633018"/>
            <a:ext cx="1903032" cy="18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96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лавие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3" name="Контейнер за картина 12"/>
          <p:cNvSpPr>
            <a:spLocks noGrp="1"/>
          </p:cNvSpPr>
          <p:nvPr>
            <p:ph type="pic" idx="1"/>
          </p:nvPr>
        </p:nvSpPr>
        <p:spPr/>
      </p:sp>
      <p:sp>
        <p:nvSpPr>
          <p:cNvPr id="14" name="Текстов контейнер 13"/>
          <p:cNvSpPr>
            <a:spLocks noGrp="1"/>
          </p:cNvSpPr>
          <p:nvPr>
            <p:ph type="body" sz="half" idx="2"/>
          </p:nvPr>
        </p:nvSpPr>
        <p:spPr>
          <a:xfrm>
            <a:off x="65543" y="2638656"/>
            <a:ext cx="4172115" cy="1431245"/>
          </a:xfrm>
        </p:spPr>
        <p:txBody>
          <a:bodyPr>
            <a:normAutofit fontScale="77500" lnSpcReduction="20000"/>
          </a:bodyPr>
          <a:lstStyle/>
          <a:p>
            <a:r>
              <a:rPr lang="bg-B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Финансирано е  и проектирането за  </a:t>
            </a:r>
            <a:r>
              <a:rPr lang="bg-B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на участъци от ул. „Х. Димитър“,  ул. „Д. Благоев“ , ул.  „ Климент Охридски“ и ул. „</a:t>
            </a:r>
            <a:r>
              <a:rPr lang="bg-BG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Сребреня</a:t>
            </a:r>
            <a:r>
              <a:rPr lang="bg-B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  на стойност 23 880 лв. </a:t>
            </a:r>
            <a:r>
              <a:rPr lang="bg-B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bg-B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тези проекти </a:t>
            </a:r>
            <a:r>
              <a:rPr lang="bg-B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Общината </a:t>
            </a:r>
            <a:r>
              <a:rPr lang="bg-B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кандидатства за евро финансиране. </a:t>
            </a:r>
            <a:endParaRPr lang="bg-BG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26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СТРОИТЕЛНАТА  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-14389" y="488320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616" y="473024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65543" y="1162263"/>
            <a:ext cx="4172115" cy="132343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Платен аванс за ППР 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Рехабилитация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улици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/части от 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улици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Община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Бяла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» на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15 600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се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изработят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проекти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за ремонт на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уличната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мрежа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във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всички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населени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места </a:t>
            </a:r>
            <a:endParaRPr lang="ru-RU" altLang="bg-BG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72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4949789" y="1440397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507" y="764943"/>
            <a:ext cx="2159941" cy="1780416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434" y="2643759"/>
            <a:ext cx="266429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2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27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700089" y="1678091"/>
            <a:ext cx="4087936" cy="267765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Изградена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е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фотоволтаична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инсталация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собствени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нужди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върху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покрива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сграда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Общинска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en-US" altLang="bg-BG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2400" b="1" dirty="0" err="1">
                <a:latin typeface="Times New Roman" pitchFamily="18" charset="0"/>
                <a:cs typeface="Times New Roman" pitchFamily="18" charset="0"/>
              </a:rPr>
              <a:t>Бяла</a:t>
            </a:r>
            <a:r>
              <a:rPr lang="ru-RU" altLang="bg-BG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          58 863 </a:t>
            </a:r>
            <a:r>
              <a:rPr lang="ru-RU" altLang="bg-BG" sz="24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5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6047657" y="2835176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855">
            <a:off x="5364088" y="1491630"/>
            <a:ext cx="325219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03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28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07704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215157" y="1539229"/>
            <a:ext cx="3457250" cy="24622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Общината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осигури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финансиране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от МРРБ за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подмяна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водопроводи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което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се цели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подобряване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качеството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водата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намаляване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на загубите в с.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Попица</a:t>
            </a:r>
            <a:endParaRPr lang="ru-RU" altLang="bg-BG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Проектът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е на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709 455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. без ДДС.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Осигуреното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финансиране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е за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първи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и е в размер на 1 383 728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изпълнителя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през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 2022 г. е платен аванс в размер на   566 205 </a:t>
            </a:r>
            <a:r>
              <a:rPr lang="ru-RU" altLang="bg-BG" sz="14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3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4860032" y="165633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37703">
            <a:off x="4201917" y="1298296"/>
            <a:ext cx="2533251" cy="201531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010">
            <a:off x="6266702" y="2862145"/>
            <a:ext cx="2576885" cy="205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9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лавие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6" name="Текстов контейнер 15"/>
          <p:cNvSpPr>
            <a:spLocks noGrp="1"/>
          </p:cNvSpPr>
          <p:nvPr>
            <p:ph type="body" sz="half" idx="2"/>
          </p:nvPr>
        </p:nvSpPr>
        <p:spPr>
          <a:xfrm rot="10800000" flipV="1">
            <a:off x="193354" y="2873992"/>
            <a:ext cx="3888432" cy="185799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общинския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бюджет е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финансирано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закупуването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3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ПРОФЕСИОНАЛНИ ГОТВАРСКИ ПЕЧКИ,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ОП «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Пазари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социални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дейности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- 20 592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29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СТРОИТЕЛНАТА  ПРОГРАМА              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170553" y="1070830"/>
            <a:ext cx="3888431" cy="181588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Изпълнен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е проект 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„Модернизация на 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кухненското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оборудване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 в Дом за стари хора с. 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Попица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, Община 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Бяла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“, 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финансиран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 от Фонд </a:t>
            </a:r>
            <a:r>
              <a:rPr lang="ru-RU" altLang="bg-BG" sz="1600" b="1" dirty="0" err="1">
                <a:latin typeface="Times New Roman" pitchFamily="18" charset="0"/>
                <a:cs typeface="Times New Roman" pitchFamily="18" charset="0"/>
              </a:rPr>
              <a:t>социална</a:t>
            </a:r>
            <a:r>
              <a:rPr lang="ru-RU" altLang="bg-BG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закрила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30 062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., от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които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собствено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финансиране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     - 3 006 </a:t>
            </a:r>
            <a:r>
              <a:rPr lang="ru-RU" altLang="bg-BG" sz="16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bg-BG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58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6047657" y="1070830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730" y="1131590"/>
            <a:ext cx="2719218" cy="132049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70" y="2424964"/>
            <a:ext cx="2051590" cy="157667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53" y="966575"/>
            <a:ext cx="2169667" cy="1815882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49" y="2782457"/>
            <a:ext cx="1663580" cy="1217616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8559">
            <a:off x="7346606" y="3381812"/>
            <a:ext cx="1195187" cy="166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47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3FE06A-8965-44D0-A03D-3BA07E492D49}" type="slidenum">
              <a:rPr lang="bg-BG" altLang="en-US"/>
              <a:pPr>
                <a:defRPr/>
              </a:pPr>
              <a:t>3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1"/>
            <a:ext cx="8460433" cy="87987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АКТУАЛИЗАЦИИ,  НАПРАВЕНИ  ПО ЗДБРБ за </a:t>
            </a:r>
            <a:r>
              <a:rPr lang="bg-BG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bg-BG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bg-BG" sz="25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4462462"/>
            <a:ext cx="2627784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4102" name="Rectangle 1"/>
          <p:cNvSpPr>
            <a:spLocks noChangeArrowheads="1"/>
          </p:cNvSpPr>
          <p:nvPr/>
        </p:nvSpPr>
        <p:spPr bwMode="auto">
          <a:xfrm>
            <a:off x="1" y="987573"/>
            <a:ext cx="9143999" cy="44627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бюджетът на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Общината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актуализиран по нормативен път, предвиден в Закона за държавния бюджет на Република България за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както следва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Имуществени и други данъци                                      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960 482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endParaRPr lang="bg-BG" sz="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Неданъчни приходи                                           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2 475 510 лв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Взаимоотношения с Централния бюджет              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2 878 697 лв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Трансфери и заеми                                                       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6 217 636 лв.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Финансиране                                                                         82 580 лв.</a:t>
            </a:r>
            <a:endParaRPr 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Общо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  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12 614 905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endParaRPr lang="bg-BG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  <a:defRPr/>
            </a:pPr>
            <a:endParaRPr lang="bg-BG" sz="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 промените, към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31.12.20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г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бюджетът на Община Бяла Слатина  по  план  е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47 197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057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E0A286E-26C7-498C-B0B9-82603002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38671" y="14621"/>
            <a:ext cx="8388424" cy="9875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ОТЧЕТ на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КАПИТАЛОВАТА ПРОГРАМА             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altLang="en-US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g-BG" alt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en-US" b="1" dirty="0">
                <a:latin typeface="Times New Roman" pitchFamily="18" charset="0"/>
                <a:cs typeface="Times New Roman" pitchFamily="18" charset="0"/>
              </a:rPr>
              <a:t>г.      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23558" name="TextBox 1"/>
          <p:cNvSpPr txBox="1">
            <a:spLocks noChangeArrowheads="1"/>
          </p:cNvSpPr>
          <p:nvPr/>
        </p:nvSpPr>
        <p:spPr bwMode="auto">
          <a:xfrm>
            <a:off x="157002" y="1428914"/>
            <a:ext cx="4342990" cy="19389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Завърши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 проект «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Подобряване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bg-BG" sz="2000" b="1" dirty="0" err="1">
                <a:latin typeface="Times New Roman" pitchFamily="18" charset="0"/>
                <a:cs typeface="Times New Roman" pitchFamily="18" charset="0"/>
              </a:rPr>
              <a:t>енергийната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>
                <a:latin typeface="Times New Roman" pitchFamily="18" charset="0"/>
                <a:cs typeface="Times New Roman" pitchFamily="18" charset="0"/>
              </a:rPr>
              <a:t>ефективност</a:t>
            </a:r>
            <a:r>
              <a:rPr lang="ru-RU" altLang="bg-BG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». 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През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2022 г.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разплатени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разходите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санирането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на 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кметството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с.Алтимир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стойност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-  62</a:t>
            </a:r>
            <a:r>
              <a:rPr lang="en-US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066 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bg-BG" sz="2000" b="1" dirty="0" err="1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инансирани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от ДФ «</a:t>
            </a:r>
            <a:r>
              <a:rPr lang="ru-RU" altLang="bg-BG" sz="2000" b="1" dirty="0" err="1" smtClean="0">
                <a:latin typeface="Times New Roman" pitchFamily="18" charset="0"/>
                <a:cs typeface="Times New Roman" pitchFamily="18" charset="0"/>
              </a:rPr>
              <a:t>Земеделие</a:t>
            </a:r>
            <a:r>
              <a:rPr lang="ru-RU" altLang="bg-BG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bg-BG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7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9061C263-C8DF-44E4-8D20-E080FA918A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ово поле 2"/>
          <p:cNvSpPr txBox="1"/>
          <p:nvPr/>
        </p:nvSpPr>
        <p:spPr>
          <a:xfrm>
            <a:off x="6030751" y="1059582"/>
            <a:ext cx="3096344" cy="2308324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566">
            <a:off x="4686568" y="966400"/>
            <a:ext cx="2232249" cy="1779413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15" y="2722190"/>
            <a:ext cx="2705497" cy="2067694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953">
            <a:off x="6753589" y="1739498"/>
            <a:ext cx="2297700" cy="18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19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31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155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en-US" b="1" dirty="0" err="1">
                <a:latin typeface="Times New Roman" pitchFamily="18" charset="0"/>
                <a:cs typeface="Times New Roman" pitchFamily="18" charset="0"/>
              </a:rPr>
              <a:t>Изпълнявани</a:t>
            </a:r>
            <a:r>
              <a:rPr lang="ru-RU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b="1" dirty="0" err="1">
                <a:latin typeface="Times New Roman" pitchFamily="18" charset="0"/>
                <a:cs typeface="Times New Roman" pitchFamily="18" charset="0"/>
              </a:rPr>
              <a:t>проекти</a:t>
            </a:r>
            <a:r>
              <a:rPr lang="ru-RU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b="1" dirty="0" err="1">
                <a:latin typeface="Times New Roman" pitchFamily="18" charset="0"/>
                <a:cs typeface="Times New Roman" pitchFamily="18" charset="0"/>
              </a:rPr>
              <a:t>през</a:t>
            </a:r>
            <a:r>
              <a:rPr lang="ru-RU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altLang="en-US" b="1" dirty="0">
                <a:latin typeface="Times New Roman" pitchFamily="18" charset="0"/>
                <a:cs typeface="Times New Roman" pitchFamily="18" charset="0"/>
              </a:rPr>
              <a:t>г.</a:t>
            </a:r>
            <a:endParaRPr lang="bg-BG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116" y="4659982"/>
            <a:ext cx="45719" cy="224656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smtClean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9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563950"/>
              </p:ext>
            </p:extLst>
          </p:nvPr>
        </p:nvGraphicFramePr>
        <p:xfrm>
          <a:off x="350147" y="896938"/>
          <a:ext cx="7485013" cy="3586648"/>
        </p:xfrm>
        <a:graphic>
          <a:graphicData uri="http://schemas.openxmlformats.org/drawingml/2006/table">
            <a:tbl>
              <a:tblPr/>
              <a:tblGrid>
                <a:gridCol w="5261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12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66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5557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№ по ред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ПРОЕКТ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Разходи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Ученически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практики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 </a:t>
                      </a:r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                                    84 759</a:t>
                      </a:r>
                      <a:r>
                        <a:rPr lang="bg-BG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Патронажна</a:t>
                      </a:r>
                      <a:r>
                        <a:rPr lang="bg-BG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грижа</a:t>
                      </a:r>
                      <a:r>
                        <a:rPr lang="en-US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361 063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Приеми ме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6 435 лв. 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Образование за утрешния ден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5 324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Изграждане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инсталация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ПТИК в РСУО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Оряхово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1 027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723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Дневен център за подкрепа на деца с увреждания и техните родители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271 811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Център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</a:t>
                      </a:r>
                      <a:r>
                        <a:rPr lang="ru-RU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социално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включване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"Аз и </a:t>
                      </a:r>
                      <a:r>
                        <a:rPr lang="ru-RU" sz="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моето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семейство"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154 208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3305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Квалификация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педагогическия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персонал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3 541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9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Подкрепа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успех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176 361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10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Активно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приобщаване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в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системата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предучилищното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образование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64 435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11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Нов</a:t>
                      </a:r>
                      <a:r>
                        <a:rPr lang="bg-BG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шанс – ново начало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157 280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12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Субсидии от ДФ „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Земеделие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“ за ПАГ „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Н.Й.Вапцаров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“. 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8 303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204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13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Младежка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заетост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101 881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78775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14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Реконструкция, ремонт и/или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обзавеждане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общински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сгради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62 066лв.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1598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15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Топъл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обяд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732 784 лв. 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2465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16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Заетост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за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теб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72 058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52744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17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Ремонт и реконструкция на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улици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в гр.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Бяла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Слатина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449 551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18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Приобщаващо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образование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51 210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38599">
                <a:tc>
                  <a:txBody>
                    <a:bodyPr/>
                    <a:lstStyle/>
                    <a:p>
                      <a:pPr algn="ctr" fontAlgn="b"/>
                      <a:r>
                        <a:rPr lang="bg-BG" sz="800" b="1" i="0" u="none" strike="noStrike" dirty="0" smtClean="0">
                          <a:effectLst/>
                          <a:latin typeface="Arial"/>
                        </a:rPr>
                        <a:t>19</a:t>
                      </a:r>
                      <a:endParaRPr lang="bg-BG" sz="8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Равен </a:t>
                      </a:r>
                      <a:r>
                        <a:rPr lang="ru-RU" sz="8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достъп</a:t>
                      </a:r>
                      <a:r>
                        <a:rPr lang="ru-RU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до образование в условия</a:t>
                      </a:r>
                      <a:r>
                        <a:rPr lang="ru-RU" sz="8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на </a:t>
                      </a:r>
                      <a:r>
                        <a:rPr lang="ru-RU" sz="8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кризи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bg-BG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7 797 лв.</a:t>
                      </a:r>
                      <a:endParaRPr lang="bg-BG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053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79CB-5B77-4EEF-AE6B-823007380F1A}" type="slidenum">
              <a:rPr lang="bg-BG" altLang="en-US"/>
              <a:pPr>
                <a:defRPr/>
              </a:pPr>
              <a:t>32</a:t>
            </a:fld>
            <a:endParaRPr lang="bg-BG" altLang="en-US" dirty="0"/>
          </a:p>
        </p:txBody>
      </p:sp>
      <p:sp>
        <p:nvSpPr>
          <p:cNvPr id="23555" name="Rectangle 33"/>
          <p:cNvSpPr>
            <a:spLocks noChangeArrowheads="1"/>
          </p:cNvSpPr>
          <p:nvPr/>
        </p:nvSpPr>
        <p:spPr bwMode="auto">
          <a:xfrm>
            <a:off x="755577" y="0"/>
            <a:ext cx="8388424" cy="9155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Годишен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отчет за </a:t>
            </a: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състоянието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общинския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дълг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Община </a:t>
            </a:r>
            <a:r>
              <a:rPr lang="ru-RU" altLang="en-US" sz="2400" b="1" dirty="0" err="1" smtClean="0">
                <a:latin typeface="Times New Roman" pitchFamily="18" charset="0"/>
                <a:cs typeface="Times New Roman" pitchFamily="18" charset="0"/>
              </a:rPr>
              <a:t>Бяла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sz="2400" b="1" dirty="0" err="1" smtClean="0">
                <a:latin typeface="Times New Roman" pitchFamily="18" charset="0"/>
                <a:cs typeface="Times New Roman" pitchFamily="18" charset="0"/>
              </a:rPr>
              <a:t>Слатина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sz="2400" b="1" dirty="0" err="1">
                <a:latin typeface="Times New Roman" pitchFamily="18" charset="0"/>
                <a:cs typeface="Times New Roman" pitchFamily="18" charset="0"/>
              </a:rPr>
              <a:t>към</a:t>
            </a:r>
            <a:r>
              <a:rPr lang="ru-RU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en-US" sz="2400" b="1" dirty="0" smtClean="0">
                <a:latin typeface="Times New Roman" pitchFamily="18" charset="0"/>
                <a:cs typeface="Times New Roman" pitchFamily="18" charset="0"/>
              </a:rPr>
              <a:t>31.12.2022 г.</a:t>
            </a:r>
            <a:endParaRPr lang="bg-BG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" y="4462462"/>
            <a:ext cx="3059113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436268"/>
            <a:ext cx="4283967" cy="707232"/>
          </a:xfrm>
          <a:prstGeom prst="rtTriangle">
            <a:avLst/>
          </a:prstGeom>
          <a:solidFill>
            <a:srgbClr val="FFFFCC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462462"/>
            <a:ext cx="2428875" cy="681038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……</a:t>
            </a:r>
            <a:endParaRPr lang="bg-BG" altLang="en-US" sz="1400">
              <a:latin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116" y="4462462"/>
            <a:ext cx="1214438" cy="681038"/>
          </a:xfrm>
          <a:prstGeom prst="rtTriangl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061C263-C8DF-44E4-8D20-E080FA918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02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авоъгълник 3"/>
          <p:cNvSpPr/>
          <p:nvPr/>
        </p:nvSpPr>
        <p:spPr>
          <a:xfrm>
            <a:off x="1529557" y="1971586"/>
            <a:ext cx="3834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843558"/>
            <a:ext cx="9036496" cy="394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ово поле 9"/>
          <p:cNvSpPr txBox="1"/>
          <p:nvPr/>
        </p:nvSpPr>
        <p:spPr>
          <a:xfrm>
            <a:off x="107504" y="1044982"/>
            <a:ext cx="9000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Остатъчният</a:t>
            </a:r>
            <a:r>
              <a:rPr lang="ru-RU" sz="2400" dirty="0" smtClean="0"/>
              <a:t> </a:t>
            </a:r>
            <a:r>
              <a:rPr lang="ru-RU" sz="2400" dirty="0"/>
              <a:t>размер на </a:t>
            </a:r>
            <a:r>
              <a:rPr lang="ru-RU" sz="2400" dirty="0" err="1"/>
              <a:t>дълга</a:t>
            </a:r>
            <a:r>
              <a:rPr lang="ru-RU" sz="2400" dirty="0"/>
              <a:t> на </a:t>
            </a:r>
            <a:r>
              <a:rPr lang="ru-RU" sz="2400" dirty="0" smtClean="0"/>
              <a:t>01.01.2022 </a:t>
            </a:r>
            <a:r>
              <a:rPr lang="ru-RU" sz="2400" dirty="0"/>
              <a:t>г. </a:t>
            </a:r>
            <a:r>
              <a:rPr lang="ru-RU" sz="2400" dirty="0" smtClean="0"/>
              <a:t>      3 575  </a:t>
            </a:r>
            <a:r>
              <a:rPr lang="ru-RU" sz="2400" dirty="0" err="1" smtClean="0"/>
              <a:t>лв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 </a:t>
            </a:r>
            <a:r>
              <a:rPr lang="ru-RU" dirty="0"/>
              <a:t>в </a:t>
            </a:r>
            <a:r>
              <a:rPr lang="ru-RU" dirty="0" err="1"/>
              <a:t>т.ч</a:t>
            </a:r>
            <a:r>
              <a:rPr lang="ru-RU" dirty="0"/>
              <a:t>. по лизингов </a:t>
            </a:r>
            <a:r>
              <a:rPr lang="ru-RU" dirty="0" smtClean="0"/>
              <a:t>д-р </a:t>
            </a:r>
            <a:r>
              <a:rPr lang="ru-RU" dirty="0"/>
              <a:t>на ПАГ „</a:t>
            </a:r>
            <a:r>
              <a:rPr lang="ru-RU" dirty="0" err="1"/>
              <a:t>Н.Й.Вапцаров</a:t>
            </a:r>
            <a:r>
              <a:rPr lang="ru-RU" dirty="0" smtClean="0"/>
              <a:t>“       				      3 575</a:t>
            </a:r>
            <a:r>
              <a:rPr lang="ru-RU" sz="2200" dirty="0" smtClean="0"/>
              <a:t> </a:t>
            </a:r>
            <a:r>
              <a:rPr lang="ru-RU" sz="2400" dirty="0" err="1" smtClean="0"/>
              <a:t>лв</a:t>
            </a:r>
            <a:r>
              <a:rPr lang="ru-RU" dirty="0" smtClean="0"/>
              <a:t>. </a:t>
            </a:r>
            <a:endParaRPr lang="ru-RU" dirty="0"/>
          </a:p>
          <a:p>
            <a:r>
              <a:rPr lang="ru-RU" sz="2400" dirty="0" err="1" smtClean="0"/>
              <a:t>Погасена</a:t>
            </a:r>
            <a:r>
              <a:rPr lang="ru-RU" sz="2400" dirty="0" smtClean="0"/>
              <a:t> </a:t>
            </a:r>
            <a:r>
              <a:rPr lang="ru-RU" sz="2400" dirty="0" err="1" smtClean="0"/>
              <a:t>главница</a:t>
            </a:r>
            <a:r>
              <a:rPr lang="ru-RU" sz="2400" dirty="0" smtClean="0"/>
              <a:t> </a:t>
            </a:r>
            <a:r>
              <a:rPr lang="ru-RU" sz="2400" dirty="0"/>
              <a:t>по </a:t>
            </a:r>
            <a:r>
              <a:rPr lang="ru-RU" sz="2400" dirty="0" err="1" smtClean="0"/>
              <a:t>дълга</a:t>
            </a:r>
            <a:r>
              <a:rPr lang="ru-RU" sz="2400" dirty="0" smtClean="0"/>
              <a:t>			       	              3 575 </a:t>
            </a:r>
            <a:r>
              <a:rPr lang="ru-RU" sz="2400" dirty="0" err="1" smtClean="0"/>
              <a:t>лв</a:t>
            </a:r>
            <a:r>
              <a:rPr lang="ru-RU" sz="2400" dirty="0"/>
              <a:t>.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т.ч</a:t>
            </a:r>
            <a:r>
              <a:rPr lang="ru-RU" dirty="0"/>
              <a:t>. по </a:t>
            </a:r>
            <a:r>
              <a:rPr lang="ru-RU" dirty="0" smtClean="0"/>
              <a:t>лизингов д-р </a:t>
            </a:r>
            <a:r>
              <a:rPr lang="ru-RU" dirty="0"/>
              <a:t>на ПАГ „</a:t>
            </a:r>
            <a:r>
              <a:rPr lang="ru-RU" dirty="0" err="1"/>
              <a:t>Н.Й.Вапцаров</a:t>
            </a:r>
            <a:r>
              <a:rPr lang="ru-RU" dirty="0" smtClean="0"/>
              <a:t>“ </a:t>
            </a:r>
            <a:r>
              <a:rPr lang="ru-RU" sz="2400" dirty="0" smtClean="0"/>
              <a:t>	     				     </a:t>
            </a:r>
            <a:r>
              <a:rPr lang="ru-RU" sz="2000" dirty="0" smtClean="0"/>
              <a:t>3 575 </a:t>
            </a:r>
            <a:r>
              <a:rPr lang="ru-RU" sz="2000" dirty="0" err="1" smtClean="0"/>
              <a:t>лв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400" dirty="0" err="1" smtClean="0"/>
              <a:t>Платени</a:t>
            </a:r>
            <a:r>
              <a:rPr lang="ru-RU" sz="2400" dirty="0" smtClean="0"/>
              <a:t> </a:t>
            </a:r>
            <a:r>
              <a:rPr lang="ru-RU" sz="2400" dirty="0" err="1"/>
              <a:t>лихви</a:t>
            </a:r>
            <a:r>
              <a:rPr lang="ru-RU" sz="2400" dirty="0"/>
              <a:t> и такси по </a:t>
            </a:r>
            <a:r>
              <a:rPr lang="ru-RU" sz="2400" dirty="0" err="1"/>
              <a:t>дълга</a:t>
            </a:r>
            <a:r>
              <a:rPr lang="ru-RU" sz="2400" dirty="0"/>
              <a:t> </a:t>
            </a:r>
            <a:r>
              <a:rPr lang="ru-RU" sz="2400" dirty="0" smtClean="0"/>
              <a:t>					</a:t>
            </a:r>
            <a:r>
              <a:rPr lang="ru-RU" sz="2400" dirty="0"/>
              <a:t> </a:t>
            </a:r>
            <a:r>
              <a:rPr lang="ru-RU" sz="2400" dirty="0" smtClean="0"/>
              <a:t>            67 </a:t>
            </a:r>
            <a:r>
              <a:rPr lang="ru-RU" sz="2400" dirty="0" err="1" smtClean="0"/>
              <a:t>лв</a:t>
            </a:r>
            <a:r>
              <a:rPr lang="ru-RU" sz="2400" dirty="0" smtClean="0"/>
              <a:t>.</a:t>
            </a:r>
          </a:p>
          <a:p>
            <a:r>
              <a:rPr lang="ru-RU" dirty="0"/>
              <a:t>в </a:t>
            </a:r>
            <a:r>
              <a:rPr lang="ru-RU" dirty="0" err="1"/>
              <a:t>т.ч</a:t>
            </a:r>
            <a:r>
              <a:rPr lang="ru-RU" dirty="0"/>
              <a:t>. по лизингов </a:t>
            </a:r>
            <a:r>
              <a:rPr lang="ru-RU" dirty="0" smtClean="0"/>
              <a:t>д-р </a:t>
            </a:r>
            <a:r>
              <a:rPr lang="ru-RU" dirty="0"/>
              <a:t>на ПАГ „</a:t>
            </a:r>
            <a:r>
              <a:rPr lang="ru-RU" dirty="0" err="1"/>
              <a:t>Н.Й.Вапцаров</a:t>
            </a:r>
            <a:r>
              <a:rPr lang="ru-RU" dirty="0"/>
              <a:t>“ </a:t>
            </a:r>
            <a:r>
              <a:rPr lang="ru-RU" sz="2400" dirty="0"/>
              <a:t>	</a:t>
            </a:r>
            <a:r>
              <a:rPr lang="ru-RU" sz="2400" dirty="0" smtClean="0"/>
              <a:t>	   			</a:t>
            </a:r>
            <a:r>
              <a:rPr lang="ru-RU" sz="2000" dirty="0" smtClean="0"/>
              <a:t>          67 </a:t>
            </a:r>
            <a:r>
              <a:rPr lang="ru-RU" sz="2000" dirty="0" err="1"/>
              <a:t>лв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400" dirty="0" err="1"/>
              <a:t>Остатъчният</a:t>
            </a:r>
            <a:r>
              <a:rPr lang="ru-RU" sz="2400" dirty="0"/>
              <a:t> размер на </a:t>
            </a:r>
            <a:r>
              <a:rPr lang="ru-RU" sz="2400" dirty="0" err="1"/>
              <a:t>дълга</a:t>
            </a:r>
            <a:r>
              <a:rPr lang="ru-RU" sz="2400" dirty="0"/>
              <a:t> на </a:t>
            </a:r>
            <a:r>
              <a:rPr lang="ru-RU" sz="2400" dirty="0" smtClean="0"/>
              <a:t>31.12.2022 г.              0 </a:t>
            </a:r>
            <a:r>
              <a:rPr lang="ru-RU" sz="2400" dirty="0" err="1" smtClean="0"/>
              <a:t>лв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dirty="0"/>
              <a:t>в </a:t>
            </a:r>
            <a:r>
              <a:rPr lang="ru-RU" dirty="0" err="1"/>
              <a:t>т.ч</a:t>
            </a:r>
            <a:r>
              <a:rPr lang="ru-RU" dirty="0"/>
              <a:t>. по лизингов </a:t>
            </a:r>
            <a:r>
              <a:rPr lang="ru-RU" dirty="0" smtClean="0"/>
              <a:t>д-р </a:t>
            </a:r>
            <a:r>
              <a:rPr lang="ru-RU" dirty="0"/>
              <a:t>на ПАГ „</a:t>
            </a:r>
            <a:r>
              <a:rPr lang="ru-RU" dirty="0" err="1"/>
              <a:t>Н.Й.Вапцаров</a:t>
            </a:r>
            <a:r>
              <a:rPr lang="ru-RU" dirty="0"/>
              <a:t>“ 	</a:t>
            </a:r>
            <a:r>
              <a:rPr lang="ru-RU" sz="2400" dirty="0" smtClean="0"/>
              <a:t>    				</a:t>
            </a:r>
            <a:r>
              <a:rPr lang="ru-RU" sz="2000" dirty="0" smtClean="0"/>
              <a:t>            0 </a:t>
            </a:r>
            <a:r>
              <a:rPr lang="ru-RU" sz="2000" dirty="0" err="1" smtClean="0"/>
              <a:t>лв</a:t>
            </a:r>
            <a:r>
              <a:rPr lang="ru-RU" sz="2000" dirty="0" smtClean="0"/>
              <a:t>.</a:t>
            </a:r>
            <a:endParaRPr lang="ru-RU" sz="2000" dirty="0"/>
          </a:p>
          <a:p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4232693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000100" y="0"/>
            <a:ext cx="8572528" cy="53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bg-BG" altLang="bg-BG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4" descr="data:image/jpeg;base64,/9j/4AAQSkZJRgABAQAAAQABAAD/2wCEAAkGBxMTEhUTExMVFRUXGRgaGBgYGBogFxsdGBsYHRgYFxgfHighHholGxoXITEiJSkrLi4uGB8zODMtNygtLisBCgoKDg0OGxAQGy8lHyUtLS0tLSstLS8tLS0tLS0tLS0tLS0tLS0tLS0tLS0tLS0tLS0tLS0tLS0tLS0tLS0tLf/AABEIALUBFgMBIgACEQEDEQH/xAAcAAABBQEBAQAAAAAAAAAAAAAFAAECAwQGBwj/xABCEAABAgQEAwYEBAMGBQUAAAABAhEAAyExBAUSQSJRYQYTcYGRoTKx0fAjQsHhFFKSBxUzYnLxQ1OCssIWY3Ois//EABkBAAMBAQEAAAAAAAAAAAAAAAABAgMEBf/EACkRAAMAAgMAAgEDAwUAAAAAAAABAhEhAxIxE0FRImGBBDKRQnGxwfD/2gAMAwEAAhEDEQA/APQEoiwIjxzH9tcXNSpImFIIIZKQKEVqzvS46wKwecqQhkzpqR/KFEAnwBjf5UzmXGe9hES0R4f/AOp54AeZMUCCHUokeT3akXr7RTCPhY3sbeEHyD+M9oVMSLqSPEiK1ZhJF5qP6hHjiM5nEsw82f5wp2Y4lVuEPszwdx9D2L+9JH/NR6xajHyTaaj+oR4n/HTwCAVl61BJ9YtGMnJF1U2A/XwhO9h1PcZRCqpII6F4rxWNlSv8SYhFCWUoAsLsLmPBUzZ+oq4y/wAXEQ/mCOnpFOISVlyXVvxOfc1EDtJ7Dqe45X2nwk8kImhwT8XC7bh7xrxmc4aUCVzpYavxAm7WDmPn+Whblgqg2sOsXHDrKSacy5rXo8T8i/IKWe/YjNJKJH8QV/hMCFAEu9mF4Br/ALQcEFhAMwvchNB4uX9BHkc3O5plCQZ6+7pw6iU0Lim1axhlvyHSsNUmhYZ9EYHOcPOJTLnIURs7H3aCOmPm3+8dBCqFQYuCdrNyg1lvbzHIQQmcpVyAriNd3Lkh4Too950w4THip/tHx7UWly3/AA0uOlt4dPbvHhnnc9pe/OlhFAe1hMPpjxjE9tcTUjFLfoJYT7fSB8ztdi/iViJhHSYQPQNBj9wz+x7xph2jxLDdusWA6ZyiNP5iCPCoJe3rGP8A9Z4gP+JN2FDSjAEB22T6QtfkM/se9NCaPAMb23nzEFKpkxQNwo0p0tE8N2pnAoWJqtSW0uolm2Y0ZhaDC/Idv2PfGhNHh2N7Z4pSkKXPqh2bhvdykN7RnPaXE63E+aCS5ZamJe9DWEHY95aE0eK4bt9jJY097qAJJK0hR8HNg8ER/abinfu5LWZlcrvq9usNS2Psj1loTR43M7b4wLSVTVJcFnSkJrammvjGfAdsJ0tUwCYpVBq1qJFSCSHN9vAxXT9xdj2toTR5Av8AtWnjUCJfQ6be7N63jHhf7TMWJrrUFIJBIAAoLhPKJwPse1NDGPMZH9qitQMyWkJq4Q5V/lFS3Kscr247dTcUAgapcpg6EmpUC4UVcwQCGbzg/kXZHreZ9r8HInGTNnNMAcgJUW5AsL9P2hR865xmSp5SuYka9KQVurUrSGGty2pgKi994UL+RksuwzfEsA7fbxccqRxEzCw6Vc7fvAeXPUKMT6n5RvxGJJQ4FSGNd6bc452qyaLA2NUApCApRQzl2oTctawHkBBjABMylGAIBJL1+3gMrKJihqJAUwof1POCGQoWhWlXzrV/K7RpMJ4yJ6C2CwOlZUSSSG/V4vwjlNWeop0MTC2IdxVtt/8AeGwrArDMNRPi9Y3wRkqq63UlhUcwN9XSGK+JNXCklgBc3cHk0TUBrVRNUs+56EPbyilExhLfuwQa9BY6IMBkdE7hS7lzpelTWl6QMxOWTkzSAgsdzyP7RDEZyQopTp0hRqAGvTa/WC2ZdpVTEllOoJAsKUYG0ZU8jSBa8LOZtPMOOXr9vGSXilylaFlQpbxtBbLMVqOkkB9nZVA9A784IyZKVuEjUoc/io1CTUGtoiUmnkeH9HJTsUoLVWtnYOx8IeXiVGyXI+/KOi/h2WoTUS0ggVCUqWGNGJT0bwgXmstEshUvUa7gCvqeXKK14h9GZ5WHK2Kyamz2d/qIzInKQSncFukE8vnSlSypSTMmA/CCQW50vBPBYHv5ZKEqkMSxckk9X2hym/ROcegGVjCGdurb8veNGBnS1KInOAqoUHoeRuWiGa6KBLOlkL4WUVnpcgxqzXJgiSFp+NLFdTV/E0aGPCQWm5MkgaDs4rcEUY7ehjnMxlLQ4ILBnJuL3FWfnUHYmCfZvFrEosqgUzHajuKU+UFsYkLU0wggC5AHxFmcD7pCw1sbSZyyMIUgFSwnUA1S7H9IJ/3YAgOJhempIBQ4Idlgl/DpvssflUtCSpKww2N/AERny7OlyyQknSbpuDYlwebCE7DqkV41CJam+Lr5kXP6Q0jFpDJKQQq4N6cizgw2ZzUYhWpKEyy7skULnfntvGBeHWlSSX0mxLsOb8oSol+6N+IYKOlwKHSSDQtvSJYWVM0gpB0uAVMSlJJ523EacjzHDpnBU6X3iW0kGidmU27Ab8o7DP8AOcGcOrDYcBtQU7MHDVSA3CxNTYg0tDVoOuTijhwFkmZfnyrdnHOkasPMkIUXVraoobt+UEBi8ZJ71UDQADxLWjBJnVPNj7CFdPOgwjucH2qQAZcyWjESlJDy1k8JcMUkoPFxXH6CB2JOCKjoQuWD+XvFLFdklSUFPqbxzsnEoCSpKai/VhTyoIpwqJ0ziKwhFKmiTewF7RXbC2LCDhlYVQdEsqVch1FqOQ4WX5Ow8IEYuQoDUJeilQVPW5arxnxWYaQUSuFL33J3d9v2jLJxSgQXNOr/AD84zdUxj98SLEk7tEpZW7EEPzgvPXKSjvAznZq12rGLBrKiGNCfh94eUGAcsdD5wo6U5bQfhlXUKEKLTQdWdPjMZhlfEJav9QQfv7tA2ZJwSv8Agpf/ACax/wBgZ4qxGOw8olKiErDEgS1Ghb/T0ias0QEKmALUlBS40pD6i25NINFbM0zK5BqgT0noVf8AkI0S8GAzJmKb+ZaaegfYbQ+C7QhagkSQh1aXJfzYD9YxYjtNPExUvTLSxWkULugnmeQeDIYCGLwU0l5aFLDgsAaMz3ZxGabhpgK1KkrALFylTUpy8I2zMznmXL0LICk6izXsdugiEjL1rGpU1X6+oaGqYuqBGMXMCkqlytRAIvpZ/G8CUZktTp0AFJsS5oSCx5iOnnZfpU2pRAIZy452LiAOb5nMlLZCrHidKK207Wb5CFVtB1MEnBXKlafn0gjgsKwIM2WByU4e1Xt5dPUrk+UIxae9MxSVG4YEAjlaMmf5cnDLSFTAsqYkAFJCbajcXFrxm8/krCIYWR+PLSOBaiwewoah7unaO3kyAgMK8zufGPPcNmqTOQRqJCkl1Hl9fu8dLNzWYVcPwsnlckgi3IO8R1bLhoL4qQlYY+R3Ec7jJQSopOkkW+tYJ4PGqUo2YEg+I5c4hj8QEalUd0bDcdfCKlNPBTaxk5zHYBSiDLSdW7D3eOgycq7tCVjQpCq9aEX5l/aLsP3s9KzIZWju1K4gNIPxC4JL7RZm2VzZJmEhH4JStYCgSO9I0pa78wOkb8beTG0gbjMoStZUpTFSiqlzpZulGi7FstBQdVdIJO9dj5VjPNzNISFL4VjUQl+b7Vekc3NzdWoGrPZ+RevmYrkSRnLbDsnu5YBQGBNWvQkXa1II/wAZQE/BRztcUbwjjMzzKY4IWNKhRvJwRsQ4ilOPURu4FD+jCnm0R3wtFh/Psw7xKEguBU3clvRoCJXUfZN/v0iSpi16VLHQFvGn28Z5i+uzD784zrbGtI35fidJPIt9vEBiVupiTU0elSRXnFMo1AZuW94jNPEavavzjNpAXzACpCki4OoAbpFWvRiIZE1lUG/nu9fbyi7D4sistI1ISr8j0LAkkdNRJNG9I6TsfliVI73uJilD4TpQqWWo+pR4SC90qB9YaWUDAePJKAQ+kuXLsfasDps5gW5f91/1j0LtxNK5adUwJ02SCCtQP/MlJASkvZQfwF48wxKyVFksHtX9axrjLJwbcomp7wBblJ5PQioPg9+jw+cY/WujJD00/DtXxjLluI0qtU0CnU6RXUwBDuDvGdVDCfoFj0h0iKUmNmBl6i5qE9fraEBdjFBgnUSwAbkR1s37Rnw89iOkUzAdRArXm/8AvEpEsnl6gGKxrABfA5opJOoqatjvCjGqQtCimmx2UKgEVD1Y+VjWFC+NAGe0EgKXKXqI1ymoBUorzvaLsq0rlTUCuqUabui3uIpxkszMLLLnVLWRTkoP8wIj2bliXOT8QBodXUEchziiirB4hIU4YPoUL3Zy7nn4Q/aDEaMUoNchVAKiYgOSWe7xn/hhLWBw0Uoczwu9WpbnG/OZ/FIUATqSEqYD8imLluRgwMJ4NQMmWf5SpPyMFcGvhI6j79oBZXN/CmD+VaT60gjg5twDVn9IALMaeLyH0/SOTz3CutShUlqeTfpvHU49Vj4/fvAlaDMUQgFZADkEaU3Yq9CITDBV2dzXuUpBSOF/zMS5PTrGHtZPM2cZughKkpAq/wAIrbx9o04vDqTVkKPIKB9WMZJk8pDJQpyUkqsUjSQtKWUxBJaoq2266sH4BMKpWoaRcipFI7CTNSlCe8U3EGq1Q5EBpKCBsmoLNYpdi/mdopzFEyYkJBdi9+kPqwTR1cnFpJK0L1u1Bpbxp4vGXMla16VAsQk0IB/Nd39ukc1lsubKV8Jbxgl/FnW6gSNJBY7uDc7XhqXnYu2tGzDYkSyoAabC+p71LlvaB0/HqJBK+IhQJFy7O4HN282tSL8Nh501RKJL3uHA66iyXgtheyE9RdS0JJLFnJBbcJDAecVpE+nLTSSSTYBnPLb5xnlStQIej+sdX2m7Oow0pJMwKUotUgN10uVEN15Rn7K5nhkyu4XhUzJqpoUJpbVp4eAbixFKcTtSIp5eRpASQgsyUlT7fbwdyjJMSpSWw69G+kBJ8lroDHrGJzCWAFokajLGjSwBLH8vQO/laMq87lCUicsiSmZVAXetQG8GMHZIrq2B8y7HoXI0IQoKB1DjS5NHClqD3ezjptHDZ5k8uSqVpJXU62FKICiAHcgCr0sfLuZnaxHdgK0E6Q70STvwku0edZ3mil4qbOljTrR3Z3DFAQdL1qkchcxkrVPCDRq7O5XJmzAZ3faVJ1p7tcuoBAIJUDWtmEdFN7I5epyJ+Ml/6kylgf06THOdlCsLOpTpTLoHsHSPkI6ZE8GxBEaYBHO5lgcHJnLRLnzvgSApSdIqOJ2KioK5MG6x1OQTzIklKVcJSAladKQ7k6lbFVfivzejc3mWGHfKUshLgaXSXUAGcFmIcEQsRjUkBpcskEklZUt35ILIAHJoyuazlMMBWZlOInIE9KTOSp2dR1EORqAJdqftHKzZgRNKJidFTcA6QSdAVUCvMs0dpkmExDBaFzidgAEIDOzFTAjwSYO4vsJMxqUzJq5qVEAqCDLCARuCUgq2qYqarzI+i9OH7OYWTNnqkr06RqHe3CtNwgBxqIrqqG8YEZv2VxEuYUpT3qS+lUsghuouC2xjusT2NGAQqZ30wlYdL6CVF3NAoN61eOPxObTgXUASCSh3YFiATWrULWpEv5G8ytEUc+nAzSCRKmEAkEhCiAQWIJAu9PGNiMApAGop40gsC5S5+FdOFVKjkRzjflecTJcsSlJSQFEhVdTqU6j7mDGCwUufrmHXMIFSxBd1MVNUnx6QVdT6v8C2cmvDBJ1Jc0s29IrEnZvv0jo8XkkxelWGClhSQsA/ExF2IFIwq7M40fHJKAS5Jbw2No1nklrP/ILJgVNU50gBy/sA3tCjpJmVmUlImpABcu4qXpTU4o8KD5pDZkw00qlTUChKQoA0qC9eUYxNKFlTp+JwElyKk1i5GBYnj5h+Ko9LeMX4fAp6q8Psxt+kNmfMSlUwqClniKgA2niApXa/rDmYtctKAKpKi+zH6c4NYbJJhNJXr9D9I3YjstMWghSwhP5gA7jYEU3iXcjUsB4TLJksK1TpKdYAqsE8wQEaoSMGoqAlYgKmqp8JSn+ol/8A6wdwfZiSkALVNUPEAeTB/eD+U5RhkcSUaSDQmqqb6i59IzdFqTmZfZRaiO+nN0Ac/wBSvpGbOsJLkaZUsqKmdSi1thQCv7R6TisDL0J0nUtRA0g3fd+kD8RgcIjVKmYdPfFi+lJIdmU426bwLOdjbWNHmBL3MMmUTYEnwj1TH4WRL0iTpN9VqHaoHW0Zau+rnQAdN/KL7kOUedyspnrtKX4lJA9SwglJ7JTSHUtCT/LUn0AjslBJuAfGtrUiYUdh+kD5GJQc7hOxssVWpSzyoked1fKDWEy2VLDJQhJapA4v6jWNQLRLvRyBjJ8n7mq4n+B0pSzEP4/SKlygsLTqUkd4guksaCWWfkWYjcExiz7HTUSyZEvUaVdNOdCoElo81zXMp848cyaKvpDsSwFhTYc4SeRuMHV/2g5SuZNTMK5SU6Aka16dNSSakOa7f7cPk0tSZyCkauOhDVY1YnoIMZZ2XxE/iKKEjimq4iLOBVRZukGMTl2Dw0smUSqYx/EDsPAig5UL84VPWEKoeMhNXbMJSolPdnUSEGqzbYQExvavETEhAlI0gBu8QDsLAwNwUvWFFCag3IOn/qUHI8xFU/LsWAGlFmJCkDUhQF1BW46iEoSeW8k5rBXjMeoUV3fFsmWgMDcg6aRLC4Qlu74yOWlxR96W+UCJUhUxYB1auWlRVHb5fkk9SQkyhJlJDmZOAAtVRFTatWiqprxEbKpWEUgKXMJSVAJOpCk1DVJIANqtu8W4FSdR0sx5eQr7xlmZmkhIBsWUTMUdXJQBA07+t4zoxRTNcJcEivP0FouZaWxnW4WfNDBSzLRsoBSiR0S6Ui5vq28IFdqs0lpSESp5UTXVMSaua6FJDJYvwsBU1NoN4LBSMShfczJqZqAzKVQqKXCgguQgsRt8J5R5XnM6Z3hTMDKBq6WI8SwJ8Y54VdnnwpqkepZD2kTpShYLulKWDpqQDqXR1uXZmaOzlLmIcIWoDoUkP1Ds3WPEMkkKmhOlLsXVVjwuQQDTYnyjpsdipzJCkzhfhOrSXFyQDTSXbqIK5HOuouzH7S5hiAVCbiZSyCQUIYkNSukMk0qCQY5UuokvyYeF46AKlKliWdIBHwgs3NrdfSN2V9nk4lDIQEoBIC3IIs7bk+giZ/qm3jqyfXpHC4uSvYAtZhEcvwK1rHM02F+pp849Lndh0JS4nqLf5A59Dd4IZX2fkSgSE94sOAZlQCwPwjYet46XaLUMWS9npOHAnTFF07k6UD3JV5lnsBA7NM/k/iJknvSpKQHqkP8AyCvOvhAvP8VPVNH8VqSa6ZZKRJP/AMS2ANNlMq14xKxI0mYUhJdkkgalHkhqqpWlOZEc11SekFU1pIlNwy5iiuatQJaiWp0cu/k0KDOFyGfMaYpRkoUl0pQs69mMxQFSR+UUEKI+K37QlxN7NGKyaXJ0FKE6QoBRUSaEEUc1LsYvyVa9CdQCSxSeFgSg6SQ9wWcHcERGXLALhNeZv6msTIUSDqZnoG9yax2YH2C4xQA29IyqzAame4dmbcv84yhPOsTcDpABavEFVWv97xWgKq5FyzDble8MZoq1/D7MQXPJs8AYZokuhQWksobmvPbzPrGbvVKnTFLU6ilFWozrDAbWERBUd4qW4mppdKh6FLfNUDb+hpL7NoA8TzhwekVOYcLjGnZ0TPGW6oRmRVWJol8zCUU/Ru4Xg4VyLw0xZAcJKjyDfMxMAQlhqv5RT4iVzfkB4jKps8vOmaU1ZCK+pNI2ZblUqUpSUpBohyqp3+jxtIJvQe/r9InIS5ZI9SPW8J9/Ck+P0WMlpUghSlJDVKSyvJhHJzOxhfVInqG47xLE/wDUllDzAjszLIVpo9+n7mNUiTFTLIq19HH4DIlknvJrFKh/hp4n0pLibMdQv+UA9Y6DCSkyhpTqL1OpalKPipZvBDDoBXNck8Y//OXEpuGYOCWFx9IbgS5PyVYZa1PpYc61PLxgH2k7RKwxMsBK1FJcEggOzEitOm8b83E9Et5CApx8RUAR4I/MY8nzHELE8FRUVPxOS5e7xSlfZm6a8ZZMVrJUbkkmjX5AU9I6Tsr2V70GdMKkoFUhJZSmuXNk/OB2X4dI1TZkuZMlpBZKUqZSmoCbAA1LkWic/tGqfwrJYfkRwoGnlKIagH8xtDqseDU/ZLtBnc2SVS8LI7iUSHVpDrcGhVv6mOLxc5c2YpayVqUXJNy8dllOU98tQQqYWqoIQrUA9ySRKQn/ADFbfKDmWZVgVvLWg4kh+OSHQiv/ABMRwiYq3DLSwY1LxCaSF8dMAZFgh3IC016gggkdd6wdynLpk4qMqYtCapJcsH06gE+Sdmi2bgJEichGhTKSSoaiQOJFA5owF7mOulqTeidXgH/do5J48222KeLezF/diWHeaZpSSXUhIJIsHFgOpMZMLm6JWEMxIAYTFJQPzEFTUuXintXmE2XKmASlhDEd4lieKjgA0vcxxmClKXhtOo6lAl6hiTyu0Xdud/wO766RryftJMmyBh1kjSkEkfEriJd9qabQ2EzcySFSVFiapU+nzB3rzeB2RYT8dSUIUohkXcqZwWDUqAfAR3eXdlEJZc4IK76AAwf+Y/mPtCw3eV4RCqnk2YDEHFSCVydIJIZSQUnkQDceIvFGV5UiStZTLlcQZ0pAIG6bWPQCC5UbfflCeOiU2bN9SyWWADUFhyhRVqh4vqjJ0wOYfV0isKh9Uc75KZ2LhhEjCKXiGqHCoEqzkdOMYImXyiSXETB6iHIjdZwczxn9iDRXiQXln/Mx80qHzaLipoy5hMOh/wCUpV/SoE+zxk7rODdcc4z6ajCiGqExiV2ZT6LTLAYsE3m3nFKUk2rFiZFXYv1/SN57fZzX1/0jmYdqdf2+sIDrEigxWFVYhjEW7NIUP0saHKYYQlLaMttm+EkJXiaWi+ViCLk+IAPtSMq5hsBE5STuB5xtKo5rcfRfhcZxTvxCeMUCa/4UrnCnTFG5Lcifse0U4WUVKmjh+NP5f/bl2rSLFYRezHpX9frFUq+iJc/YMxmdBJIAKlbvT3NTHA55nQnTCsgUGgMkVBBq993FeVqx1XaTEqX+BLSVLfiAFRyoR7gxiyzsSDWadBeiBUf9QPyjNS5/UwrNPEv/AKCWRZwJUlCNKqC4L18CaOasDG7MUS5rEyKFJ/EUkAg00irK87eMXDAy5KdQSCQC5VUsxtT5RsUklCAoJJJTqfxFhuYynt9suU1pgbA9k8KePQov8SXPdqLvVO45AkweQQDoA0JQAaBkdADb06QOzDP5cgMCJi7MCBXd6+wjmsyzCdiaTDplj8oLP10jd2uXpFVyKVsVWpCGO7QhE9pRTNCQQCx+IqBZ92a8DcR3k1euatRL0D8I5MBT0bzjNg8Wlamq6Rubnc/Y3MbUqcsA5NA2/wCscfJyVnCOauR1osVPmKlrRrJTpJIJow5P1a1YKYXGzlylEykTEIFB3Y2FAkEkKPRh7xThsqInShNq7kyw+26j52+UdUzUAAAsAKDwHKN+Ljqdt/wbcfHX2zJlOFRLRqRKEtSxqUNLFzUgjbwEbL3pCSHuYYmOtTn0qqS1I5R1iOmGJeFqizIZyIUJS4UAAJRbd4c0Ae5+6wplYRjOGmso35FUvDET7fZiMpcWyxDkDpFZx6SlnwZJJixNorBh2iHypGi4afoy1F9m9/KK8RL1y1p5pUPURYRC07xHyZe0afDhaY0gd4hKgsoBALgAliHYPSI/wWviUkBQokniI6nZ/WKsqUyAB+UqT/Qop/SCPekxvNL6Oapa9Hko0gAKJO6lXPoKRfqbfz28ooTMare8ROIV0EDpL0Em/DRLXvGaevUXERK3u5h4yfL+DZcD+xgI0yFpGzHnFEMYlcjLrhWNEpCmJB3N+fnGpSh1JNhz/brA6bNagDk2H15Dr+tIfDoAqX1bkEjyA5RtNpnPXG0FcLh9JUXqoueVgGHkBGiapkniCTzNowAoZ9a/B6xUsAmg81VP0husEqW/BsFIlJmhaXp8SzdXl7QTxmO7ygQAOZAKv2gJjsfKkDVNWE8nIc+AeOczTtFNmnRhxoSoOFOCfMh9Dja8Z1yNl9Zn+4NZ3mCEEpCuMBQ0g/zCyuVWbxgLmmbTpxCUqSJRdwnVqIrUkseX73gV/Bmq5q3NH5A7l7kmNcgAuQSfDbyPrHJdtPKMb5H4iOHkoSwAcjdvl+0WYmYkIJNOtXh3JICXJ2b2i2b2cUpaETVkKXUIAokC5U296fKMo4nbyzOYqnoo7P5TNmCmlt11AA5DnfbnHb5bl8uSOEOrdRv5ch79YslMlISGAAZmiwPvHVMLOvTsninjWWZZB1T1qY8KUpFt3Jr6W5wQCxFIIctc36tE9IjoU4M6tvRPTDGKyDD6jFmZKGpClzNKgWsXYinpF2LxgUmqUgu5ULnpABmVNAhQLn61OULCOJn0aqJDMzixf1hQARSgxf8Awxa/lFeXr7xAIIJF2I++saFSVNev3ziJlT4a1br0zND0h7g9LxWS0Zcs42b8PInomTEdcVlcMVRkk34btpelwVDlTRTqiGoeMarif2YVzL6KMErimpFgsn+pKVfMqjZIkkBgSfFRf3jPhQBOV/mQkjxSVBXzTBAFMaqUjGqdelBUoXqIlLU8WJQ+zRUZLGlD7QqhMccjnX0SMOhRior2MJQjBpr06ppV4TSt4ZU7YVPL9TyiiXMegFa+DPc/dY0SMOSdIqTc7nqYcy2RXIkNKSBu5Nz92HSLpaSbAwRk4JKQNz92iSJhJZI1fL1jaYSMK5GzCJJ/lMSVKULpPpBLuVi+j1JhiVpugEdL+kW0mZpteALGZfJm/wCKgK2cuCOjj5QJxHZ1Sf8AAUCP5VUPkoU9R5x2yCiYLA/OBWbkSSAkqKiH0sbc3Ab1a94zfHnRTqa/uR5vjysL7uYhaXP5h8iKGovyEGMoy6ZNNAQkXUr75bfpWOnweFIBM9A1ru6aMfy7inSN6AAAEsALAUA8owriSFPBLecmfL8AiUOEOrdRFfLkPfxirCYQ94uaocSiw5gCgPNzG4qhPGky2bOphYG0+sIkwoeNkkjCqdejRIGGIhwIZJIUhiqEURBoAJKHWB+JmKUpWhuEBtROlyXJLdGbx6xZiMSwWWLJuQCSaB2ArvGbAYhEzVoUFMo6mNiKBxtQC8MQAz/HTU4dKnXIV3jcJSdQIUSXZ21eFfKFG/McSlBBWrSAVhyHHGdQDc2b0MKLTSDDB/YrPUhSkK3V51Jq3NzzZvfsVzP2+seN4OctM1LmpJpuHNQ2x6GPTsrxqVoAQaABz413MZ00ioy9I3vpHX75xlnLDkig8KQphe5++kM0YvmR0zwP7ZQpVKfflCTKdiSW2H6xIy26iJCwEaTjGjGsp4fpWUuen0hpiBR1M22xG7mIqWEDiLW2u/Ln4XiMpOsuQQl7bn/V06evKKD/AGHkTDMXLUhPClK0lVhxaCL1J4fsxsmqIYExnkorwkABZLDqC/8A3HpE5yXL3+UTGfsReib4xbdQ6N7RTKS338ouCjtSG3gEs6RZMl6gSxYbgW8xGCYKFvM7DxjSqcSNOosL1oPqfG0Rwc2XMSQghSagsfV94zrkTWEarif28GfBpAGp3J38aQTy7c7xjlSU6Uk30j5CLZCik9IcVozqHL2EMSToVzb/AHjVgVjQGbZ+fWM0uYDaIGUHoW8LekWI3O32ImmMcvXYKHmIsMpRuv0+sAFa1DvFlJYNxEbFqkHnAb+CVOmK0AhJZ9YrsaqAd3byCawanYRGgoLEEjh2UbsedvnGnLpfdS2UXLlRUzAkl3bYfSKTwSacPhglOkuoV+JjvZ9wLVgdmeHlJPASFbgHhH6iFisyJohwNz9PrGKEGSUOIhEknzgES8ISYQEOBAAgYQMJ4i8ADmImY36xViVMwBYlQ9Ln2EYc7CjKJQsoKQohqhXCXChy684ANGHVwg7qdXgFFx7H2iGESEhRArqV58RZ97EQsCJmn8XTrq+l26XraLsFL4lk2en9IBPq8MDg+1WYTCshQ0oCvhdiSzajStAw8IeOn7S9n1YjSUEBuYBFb/fjCgGebCQocS/EHmGPw8xRnFmjoOz2ZqSWQGBNVKchq1Pt+0CBhFPq0kByXJd2Lt1O8OhaikVapIJJbqAA/wAmrENpkp/aOgxuPmCb/iayOQIHUNYx0OX4szEkkAMphWtAPirzeOPmT3F2fYWO42rG3B5mpLtpchIDvWwrXz2AaOV1sfHyuaydWTGWfO0nSBqVy2HVR2+7w0mYpaQRQEAlQ3/0A/M+8aJcoMwFPd+Z3JhxfV7O+4XJOUVSkbrOo+w5hKdo1d0KM49PSM2gin34xdLR4x0t6yciW8Y2KSoOeEiiSNXV9totAPKK1OFhgCCKvyHTepHrATMs9UiaQT3aEmu61NUsBYU8G3jP5PqS/jS3YWxmYS5NVkubABzA/M+0kuWkqcm3CLufyvts59I5HOe0ZnTHlpAsHDlRbYHYeHvEDlilq1KYDcA1fmXHtE0sLNCrnU6hBHFZhNnoA1d3LNdCTVuRUfP1hYF5RSZZUCLG976tjDoRsR4OKeENOGgE1Yev09Y5nTZx1dU8tnV5RniFgJmAIUzA/lV584MKRHm4WGDuLG71/Qwa7P51NfugFLTs1x4E/wC3hFzTbwdPFzt/po6taSKiLZGKrUffhF2EwiZgPGQrly8eflGadLKFFCmccqx1Kmls0cpv9ISlTA1Inrbw9hAoTCmo9IsVjHFq7vFozCMyalPEb7Ur90gZiMSVmtthFClk1MKGS2WAxNJipKomIBFgL0hzFeqH1QASJh2iLxJ4AE/35QlKb794zYqbpQpQuEkjxaHQSBUvzJ9z7QAVzGK08mJfm5CQ3P8AMIbEuZa3uUq8qGkDZGXFM4qlrVLQNJMu4U5UavYv8yILTLHqG9aQAODQdfs/fhEsDjJkwK1F0IUpKOImgLMx+G1obCStKQ999+rDzMLGKSlC12KUliKHyIreHkQTw8hSqBJJ6AmFAGdmaTKQJZUkpoSTMJU25UVVNbgtWGilK/P/AL/Iss8fOLW7kuSGr+ggtgZXClauLVYbBuUKFHPy6Wia0dBk2X9+ojVoADmjksWZ4KYfAy0DWEvx6QCxNDpqWrWrWhQoxepTOrghNNsMNDpFur+0KFF8MpvZr/UU0kkJt4kLwoUZU23s2mVK0cf2mz+YlS0S+AopqFSQTXwtHOZTIVPWoqWXDl9z41hQo6MYnR59029hPByk/EEgEHpt5UglLSCbfZaFCjje3s50SCb+BtbbaBxnG9KClOYhQoWAYRyTKkz1pCiRqBPoElut/axjr8PgUSgUy0tzO58YUKOhLCWDt4JXXI6DXkdiHBHmInLlsWfaFChm5FSttrNDGGhRvPhyW8sUO8KFFEkhURIQoUACIhkFx99IeFAA5oWh0mviYUKADJjg6R1UgeWtMWzbtyAPia/JoUKACqSeNXin5CNMtNzyp7CvvChQAWPWMebF0oTsuYhJ8Hf/AMYUKAAX2pliXpCXqVG/MqLAWuo/YEKFCip8HXp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6" descr="data:image/jpeg;base64,/9j/4AAQSkZJRgABAQAAAQABAAD/2wCEAAkGBxMTEhUTExMVFRUXGRgaGBgYGBogFxsdGBsYHRgYFxgfHighHholGxoXITEiJSkrLi4uGB8zODMtNygtLisBCgoKDg0OGxAQGy8lHyUtLS0tLSstLS8tLS0tLS0tLS0tLS0tLS0tLS0tLS0tLS0tLS0tLS0tLS0tLS0tLS0tLf/AABEIALUBFgMBIgACEQEDEQH/xAAcAAABBQEBAQAAAAAAAAAAAAAFAAECAwQGBwj/xABCEAABAgQEAwYEBAMGBQUAAAABAhEAAyExBAUSQSJRYQYTcYGRoTKx0fAjQsHhFFKSBxUzYnLxQ1OCssIWY3Ois//EABkBAAMBAQEAAAAAAAAAAAAAAAABAgMEBf/EACkRAAMAAgMAAgEDAwUAAAAAAAABAhEhAxIxE0FRImGBBDKRQnGxwfD/2gAMAwEAAhEDEQA/APQEoiwIjxzH9tcXNSpImFIIIZKQKEVqzvS46wKwecqQhkzpqR/KFEAnwBjf5UzmXGe9hES0R4f/AOp54AeZMUCCHUokeT3akXr7RTCPhY3sbeEHyD+M9oVMSLqSPEiK1ZhJF5qP6hHjiM5nEsw82f5wp2Y4lVuEPszwdx9D2L+9JH/NR6xajHyTaaj+oR4n/HTwCAVl61BJ9YtGMnJF1U2A/XwhO9h1PcZRCqpII6F4rxWNlSv8SYhFCWUoAsLsLmPBUzZ+oq4y/wAXEQ/mCOnpFOISVlyXVvxOfc1EDtJ7Dqe45X2nwk8kImhwT8XC7bh7xrxmc4aUCVzpYavxAm7WDmPn+Whblgqg2sOsXHDrKSacy5rXo8T8i/IKWe/YjNJKJH8QV/hMCFAEu9mF4Br/ALQcEFhAMwvchNB4uX9BHkc3O5plCQZ6+7pw6iU0Lim1axhlvyHSsNUmhYZ9EYHOcPOJTLnIURs7H3aCOmPm3+8dBCqFQYuCdrNyg1lvbzHIQQmcpVyAriNd3Lkh4Too950w4THip/tHx7UWly3/AA0uOlt4dPbvHhnnc9pe/OlhFAe1hMPpjxjE9tcTUjFLfoJYT7fSB8ztdi/iViJhHSYQPQNBj9wz+x7xph2jxLDdusWA6ZyiNP5iCPCoJe3rGP8A9Z4gP+JN2FDSjAEB22T6QtfkM/se9NCaPAMb23nzEFKpkxQNwo0p0tE8N2pnAoWJqtSW0uolm2Y0ZhaDC/Idv2PfGhNHh2N7Z4pSkKXPqh2bhvdykN7RnPaXE63E+aCS5ZamJe9DWEHY95aE0eK4bt9jJY097qAJJK0hR8HNg8ER/abinfu5LWZlcrvq9usNS2Psj1loTR43M7b4wLSVTVJcFnSkJrammvjGfAdsJ0tUwCYpVBq1qJFSCSHN9vAxXT9xdj2toTR5Av8AtWnjUCJfQ6be7N63jHhf7TMWJrrUFIJBIAAoLhPKJwPse1NDGPMZH9qitQMyWkJq4Q5V/lFS3Kscr247dTcUAgapcpg6EmpUC4UVcwQCGbzg/kXZHreZ9r8HInGTNnNMAcgJUW5AsL9P2hR865xmSp5SuYka9KQVurUrSGGty2pgKi994UL+RksuwzfEsA7fbxccqRxEzCw6Vc7fvAeXPUKMT6n5RvxGJJQ4FSGNd6bc452qyaLA2NUApCApRQzl2oTctawHkBBjABMylGAIBJL1+3gMrKJihqJAUwof1POCGQoWhWlXzrV/K7RpMJ4yJ6C2CwOlZUSSSG/V4vwjlNWeop0MTC2IdxVtt/8AeGwrArDMNRPi9Y3wRkqq63UlhUcwN9XSGK+JNXCklgBc3cHk0TUBrVRNUs+56EPbyilExhLfuwQa9BY6IMBkdE7hS7lzpelTWl6QMxOWTkzSAgsdzyP7RDEZyQopTp0hRqAGvTa/WC2ZdpVTEllOoJAsKUYG0ZU8jSBa8LOZtPMOOXr9vGSXilylaFlQpbxtBbLMVqOkkB9nZVA9A784IyZKVuEjUoc/io1CTUGtoiUmnkeH9HJTsUoLVWtnYOx8IeXiVGyXI+/KOi/h2WoTUS0ggVCUqWGNGJT0bwgXmstEshUvUa7gCvqeXKK14h9GZ5WHK2Kyamz2d/qIzInKQSncFukE8vnSlSypSTMmA/CCQW50vBPBYHv5ZKEqkMSxckk9X2hym/ROcegGVjCGdurb8veNGBnS1KInOAqoUHoeRuWiGa6KBLOlkL4WUVnpcgxqzXJgiSFp+NLFdTV/E0aGPCQWm5MkgaDs4rcEUY7ehjnMxlLQ4ILBnJuL3FWfnUHYmCfZvFrEosqgUzHajuKU+UFsYkLU0wggC5AHxFmcD7pCw1sbSZyyMIUgFSwnUA1S7H9IJ/3YAgOJhempIBQ4Idlgl/DpvssflUtCSpKww2N/AERny7OlyyQknSbpuDYlwebCE7DqkV41CJam+Lr5kXP6Q0jFpDJKQQq4N6cizgw2ZzUYhWpKEyy7skULnfntvGBeHWlSSX0mxLsOb8oSol+6N+IYKOlwKHSSDQtvSJYWVM0gpB0uAVMSlJJ523EacjzHDpnBU6X3iW0kGidmU27Ab8o7DP8AOcGcOrDYcBtQU7MHDVSA3CxNTYg0tDVoOuTijhwFkmZfnyrdnHOkasPMkIUXVraoobt+UEBi8ZJ71UDQADxLWjBJnVPNj7CFdPOgwjucH2qQAZcyWjESlJDy1k8JcMUkoPFxXH6CB2JOCKjoQuWD+XvFLFdklSUFPqbxzsnEoCSpKai/VhTyoIpwqJ0ziKwhFKmiTewF7RXbC2LCDhlYVQdEsqVch1FqOQ4WX5Ow8IEYuQoDUJeilQVPW5arxnxWYaQUSuFL33J3d9v2jLJxSgQXNOr/AD84zdUxj98SLEk7tEpZW7EEPzgvPXKSjvAznZq12rGLBrKiGNCfh94eUGAcsdD5wo6U5bQfhlXUKEKLTQdWdPjMZhlfEJav9QQfv7tA2ZJwSv8Agpf/ACax/wBgZ4qxGOw8olKiErDEgS1Ghb/T0ias0QEKmALUlBS40pD6i25NINFbM0zK5BqgT0noVf8AkI0S8GAzJmKb+ZaaegfYbQ+C7QhagkSQh1aXJfzYD9YxYjtNPExUvTLSxWkULugnmeQeDIYCGLwU0l5aFLDgsAaMz3ZxGabhpgK1KkrALFylTUpy8I2zMznmXL0LICk6izXsdugiEjL1rGpU1X6+oaGqYuqBGMXMCkqlytRAIvpZ/G8CUZktTp0AFJsS5oSCx5iOnnZfpU2pRAIZy452LiAOb5nMlLZCrHidKK207Wb5CFVtB1MEnBXKlafn0gjgsKwIM2WByU4e1Xt5dPUrk+UIxae9MxSVG4YEAjlaMmf5cnDLSFTAsqYkAFJCbajcXFrxm8/krCIYWR+PLSOBaiwewoah7unaO3kyAgMK8zufGPPcNmqTOQRqJCkl1Hl9fu8dLNzWYVcPwsnlckgi3IO8R1bLhoL4qQlYY+R3Ec7jJQSopOkkW+tYJ4PGqUo2YEg+I5c4hj8QEalUd0bDcdfCKlNPBTaxk5zHYBSiDLSdW7D3eOgycq7tCVjQpCq9aEX5l/aLsP3s9KzIZWju1K4gNIPxC4JL7RZm2VzZJmEhH4JStYCgSO9I0pa78wOkb8beTG0gbjMoStZUpTFSiqlzpZulGi7FstBQdVdIJO9dj5VjPNzNISFL4VjUQl+b7Vekc3NzdWoGrPZ+RevmYrkSRnLbDsnu5YBQGBNWvQkXa1II/wAZQE/BRztcUbwjjMzzKY4IWNKhRvJwRsQ4ilOPURu4FD+jCnm0R3wtFh/Psw7xKEguBU3clvRoCJXUfZN/v0iSpi16VLHQFvGn28Z5i+uzD784zrbGtI35fidJPIt9vEBiVupiTU0elSRXnFMo1AZuW94jNPEavavzjNpAXzACpCki4OoAbpFWvRiIZE1lUG/nu9fbyi7D4sistI1ISr8j0LAkkdNRJNG9I6TsfliVI73uJilD4TpQqWWo+pR4SC90qB9YaWUDAePJKAQ+kuXLsfasDps5gW5f91/1j0LtxNK5adUwJ02SCCtQP/MlJASkvZQfwF48wxKyVFksHtX9axrjLJwbcomp7wBblJ5PQioPg9+jw+cY/WujJD00/DtXxjLluI0qtU0CnU6RXUwBDuDvGdVDCfoFj0h0iKUmNmBl6i5qE9fraEBdjFBgnUSwAbkR1s37Rnw89iOkUzAdRArXm/8AvEpEsnl6gGKxrABfA5opJOoqatjvCjGqQtCimmx2UKgEVD1Y+VjWFC+NAGe0EgKXKXqI1ymoBUorzvaLsq0rlTUCuqUabui3uIpxkszMLLLnVLWRTkoP8wIj2bliXOT8QBodXUEchziiirB4hIU4YPoUL3Zy7nn4Q/aDEaMUoNchVAKiYgOSWe7xn/hhLWBw0Uoczwu9WpbnG/OZ/FIUATqSEqYD8imLluRgwMJ4NQMmWf5SpPyMFcGvhI6j79oBZXN/CmD+VaT60gjg5twDVn9IALMaeLyH0/SOTz3CutShUlqeTfpvHU49Vj4/fvAlaDMUQgFZADkEaU3Yq9CITDBV2dzXuUpBSOF/zMS5PTrGHtZPM2cZughKkpAq/wAIrbx9o04vDqTVkKPIKB9WMZJk8pDJQpyUkqsUjSQtKWUxBJaoq2266sH4BMKpWoaRcipFI7CTNSlCe8U3EGq1Q5EBpKCBsmoLNYpdi/mdopzFEyYkJBdi9+kPqwTR1cnFpJK0L1u1Bpbxp4vGXMla16VAsQk0IB/Nd39ukc1lsubKV8Jbxgl/FnW6gSNJBY7uDc7XhqXnYu2tGzDYkSyoAabC+p71LlvaB0/HqJBK+IhQJFy7O4HN282tSL8Nh501RKJL3uHA66iyXgtheyE9RdS0JJLFnJBbcJDAecVpE+nLTSSSTYBnPLb5xnlStQIej+sdX2m7Oow0pJMwKUotUgN10uVEN15Rn7K5nhkyu4XhUzJqpoUJpbVp4eAbixFKcTtSIp5eRpASQgsyUlT7fbwdyjJMSpSWw69G+kBJ8lroDHrGJzCWAFokajLGjSwBLH8vQO/laMq87lCUicsiSmZVAXetQG8GMHZIrq2B8y7HoXI0IQoKB1DjS5NHClqD3ezjptHDZ5k8uSqVpJXU62FKICiAHcgCr0sfLuZnaxHdgK0E6Q70STvwku0edZ3mil4qbOljTrR3Z3DFAQdL1qkchcxkrVPCDRq7O5XJmzAZ3faVJ1p7tcuoBAIJUDWtmEdFN7I5epyJ+Ml/6kylgf06THOdlCsLOpTpTLoHsHSPkI6ZE8GxBEaYBHO5lgcHJnLRLnzvgSApSdIqOJ2KioK5MG6x1OQTzIklKVcJSAladKQ7k6lbFVfivzejc3mWGHfKUshLgaXSXUAGcFmIcEQsRjUkBpcskEklZUt35ILIAHJoyuazlMMBWZlOInIE9KTOSp2dR1EORqAJdqftHKzZgRNKJidFTcA6QSdAVUCvMs0dpkmExDBaFzidgAEIDOzFTAjwSYO4vsJMxqUzJq5qVEAqCDLCARuCUgq2qYqarzI+i9OH7OYWTNnqkr06RqHe3CtNwgBxqIrqqG8YEZv2VxEuYUpT3qS+lUsghuouC2xjusT2NGAQqZ30wlYdL6CVF3NAoN61eOPxObTgXUASCSh3YFiATWrULWpEv5G8ytEUc+nAzSCRKmEAkEhCiAQWIJAu9PGNiMApAGop40gsC5S5+FdOFVKjkRzjflecTJcsSlJSQFEhVdTqU6j7mDGCwUufrmHXMIFSxBd1MVNUnx6QVdT6v8C2cmvDBJ1Jc0s29IrEnZvv0jo8XkkxelWGClhSQsA/ExF2IFIwq7M40fHJKAS5Jbw2No1nklrP/ILJgVNU50gBy/sA3tCjpJmVmUlImpABcu4qXpTU4o8KD5pDZkw00qlTUChKQoA0qC9eUYxNKFlTp+JwElyKk1i5GBYnj5h+Ko9LeMX4fAp6q8Psxt+kNmfMSlUwqClniKgA2niApXa/rDmYtctKAKpKi+zH6c4NYbJJhNJXr9D9I3YjstMWghSwhP5gA7jYEU3iXcjUsB4TLJksK1TpKdYAqsE8wQEaoSMGoqAlYgKmqp8JSn+ol/8A6wdwfZiSkALVNUPEAeTB/eD+U5RhkcSUaSDQmqqb6i59IzdFqTmZfZRaiO+nN0Ac/wBSvpGbOsJLkaZUsqKmdSi1thQCv7R6TisDL0J0nUtRA0g3fd+kD8RgcIjVKmYdPfFi+lJIdmU426bwLOdjbWNHmBL3MMmUTYEnwj1TH4WRL0iTpN9VqHaoHW0Zau+rnQAdN/KL7kOUedyspnrtKX4lJA9SwglJ7JTSHUtCT/LUn0AjslBJuAfGtrUiYUdh+kD5GJQc7hOxssVWpSzyoked1fKDWEy2VLDJQhJapA4v6jWNQLRLvRyBjJ8n7mq4n+B0pSzEP4/SKlygsLTqUkd4guksaCWWfkWYjcExiz7HTUSyZEvUaVdNOdCoElo81zXMp848cyaKvpDsSwFhTYc4SeRuMHV/2g5SuZNTMK5SU6Aka16dNSSakOa7f7cPk0tSZyCkauOhDVY1YnoIMZZ2XxE/iKKEjimq4iLOBVRZukGMTl2Dw0smUSqYx/EDsPAig5UL84VPWEKoeMhNXbMJSolPdnUSEGqzbYQExvavETEhAlI0gBu8QDsLAwNwUvWFFCag3IOn/qUHI8xFU/LsWAGlFmJCkDUhQF1BW46iEoSeW8k5rBXjMeoUV3fFsmWgMDcg6aRLC4Qlu74yOWlxR96W+UCJUhUxYB1auWlRVHb5fkk9SQkyhJlJDmZOAAtVRFTatWiqprxEbKpWEUgKXMJSVAJOpCk1DVJIANqtu8W4FSdR0sx5eQr7xlmZmkhIBsWUTMUdXJQBA07+t4zoxRTNcJcEivP0FouZaWxnW4WfNDBSzLRsoBSiR0S6Ui5vq28IFdqs0lpSESp5UTXVMSaua6FJDJYvwsBU1NoN4LBSMShfczJqZqAzKVQqKXCgguQgsRt8J5R5XnM6Z3hTMDKBq6WI8SwJ8Y54VdnnwpqkepZD2kTpShYLulKWDpqQDqXR1uXZmaOzlLmIcIWoDoUkP1Ds3WPEMkkKmhOlLsXVVjwuQQDTYnyjpsdipzJCkzhfhOrSXFyQDTSXbqIK5HOuouzH7S5hiAVCbiZSyCQUIYkNSukMk0qCQY5UuokvyYeF46AKlKliWdIBHwgs3NrdfSN2V9nk4lDIQEoBIC3IIs7bk+giZ/qm3jqyfXpHC4uSvYAtZhEcvwK1rHM02F+pp849Lndh0JS4nqLf5A59Dd4IZX2fkSgSE94sOAZlQCwPwjYet46XaLUMWS9npOHAnTFF07k6UD3JV5lnsBA7NM/k/iJknvSpKQHqkP8AyCvOvhAvP8VPVNH8VqSa6ZZKRJP/AMS2ANNlMq14xKxI0mYUhJdkkgalHkhqqpWlOZEc11SekFU1pIlNwy5iiuatQJaiWp0cu/k0KDOFyGfMaYpRkoUl0pQs69mMxQFSR+UUEKI+K37QlxN7NGKyaXJ0FKE6QoBRUSaEEUc1LsYvyVa9CdQCSxSeFgSg6SQ9wWcHcERGXLALhNeZv6msTIUSDqZnoG9yax2YH2C4xQA29IyqzAame4dmbcv84yhPOsTcDpABavEFVWv97xWgKq5FyzDble8MZoq1/D7MQXPJs8AYZokuhQWksobmvPbzPrGbvVKnTFLU6ilFWozrDAbWERBUd4qW4mppdKh6FLfNUDb+hpL7NoA8TzhwekVOYcLjGnZ0TPGW6oRmRVWJol8zCUU/Ru4Xg4VyLw0xZAcJKjyDfMxMAQlhqv5RT4iVzfkB4jKps8vOmaU1ZCK+pNI2ZblUqUpSUpBohyqp3+jxtIJvQe/r9InIS5ZI9SPW8J9/Ck+P0WMlpUghSlJDVKSyvJhHJzOxhfVInqG47xLE/wDUllDzAjszLIVpo9+n7mNUiTFTLIq19HH4DIlknvJrFKh/hp4n0pLibMdQv+UA9Y6DCSkyhpTqL1OpalKPipZvBDDoBXNck8Y//OXEpuGYOCWFx9IbgS5PyVYZa1PpYc61PLxgH2k7RKwxMsBK1FJcEggOzEitOm8b83E9Et5CApx8RUAR4I/MY8nzHELE8FRUVPxOS5e7xSlfZm6a8ZZMVrJUbkkmjX5AU9I6Tsr2V70GdMKkoFUhJZSmuXNk/OB2X4dI1TZkuZMlpBZKUqZSmoCbAA1LkWic/tGqfwrJYfkRwoGnlKIagH8xtDqseDU/ZLtBnc2SVS8LI7iUSHVpDrcGhVv6mOLxc5c2YpayVqUXJNy8dllOU98tQQqYWqoIQrUA9ySRKQn/ADFbfKDmWZVgVvLWg4kh+OSHQiv/ABMRwiYq3DLSwY1LxCaSF8dMAZFgh3IC016gggkdd6wdynLpk4qMqYtCapJcsH06gE+Sdmi2bgJEichGhTKSSoaiQOJFA5owF7mOulqTeidXgH/do5J48222KeLezF/diWHeaZpSSXUhIJIsHFgOpMZMLm6JWEMxIAYTFJQPzEFTUuXintXmE2XKmASlhDEd4lieKjgA0vcxxmClKXhtOo6lAl6hiTyu0Xdud/wO766RryftJMmyBh1kjSkEkfEriJd9qabQ2EzcySFSVFiapU+nzB3rzeB2RYT8dSUIUohkXcqZwWDUqAfAR3eXdlEJZc4IK76AAwf+Y/mPtCw3eV4RCqnk2YDEHFSCVydIJIZSQUnkQDceIvFGV5UiStZTLlcQZ0pAIG6bWPQCC5UbfflCeOiU2bN9SyWWADUFhyhRVqh4vqjJ0wOYfV0isKh9Uc75KZ2LhhEjCKXiGqHCoEqzkdOMYImXyiSXETB6iHIjdZwczxn9iDRXiQXln/Mx80qHzaLipoy5hMOh/wCUpV/SoE+zxk7rODdcc4z6ajCiGqExiV2ZT6LTLAYsE3m3nFKUk2rFiZFXYv1/SN57fZzX1/0jmYdqdf2+sIDrEigxWFVYhjEW7NIUP0saHKYYQlLaMttm+EkJXiaWi+ViCLk+IAPtSMq5hsBE5STuB5xtKo5rcfRfhcZxTvxCeMUCa/4UrnCnTFG5Lcifse0U4WUVKmjh+NP5f/bl2rSLFYRezHpX9frFUq+iJc/YMxmdBJIAKlbvT3NTHA55nQnTCsgUGgMkVBBq993FeVqx1XaTEqX+BLSVLfiAFRyoR7gxiyzsSDWadBeiBUf9QPyjNS5/UwrNPEv/AKCWRZwJUlCNKqC4L18CaOasDG7MUS5rEyKFJ/EUkAg00irK87eMXDAy5KdQSCQC5VUsxtT5RsUklCAoJJJTqfxFhuYynt9suU1pgbA9k8KePQov8SXPdqLvVO45AkweQQDoA0JQAaBkdADb06QOzDP5cgMCJi7MCBXd6+wjmsyzCdiaTDplj8oLP10jd2uXpFVyKVsVWpCGO7QhE9pRTNCQQCx+IqBZ92a8DcR3k1euatRL0D8I5MBT0bzjNg8Wlamq6Rubnc/Y3MbUqcsA5NA2/wCscfJyVnCOauR1osVPmKlrRrJTpJIJow5P1a1YKYXGzlylEykTEIFB3Y2FAkEkKPRh7xThsqInShNq7kyw+26j52+UdUzUAAAsAKDwHKN+Ljqdt/wbcfHX2zJlOFRLRqRKEtSxqUNLFzUgjbwEbL3pCSHuYYmOtTn0qqS1I5R1iOmGJeFqizIZyIUJS4UAAJRbd4c0Ae5+6wplYRjOGmso35FUvDET7fZiMpcWyxDkDpFZx6SlnwZJJixNorBh2iHypGi4afoy1F9m9/KK8RL1y1p5pUPURYRC07xHyZe0afDhaY0gd4hKgsoBALgAliHYPSI/wWviUkBQokniI6nZ/WKsqUyAB+UqT/Qop/SCPekxvNL6Oapa9Hko0gAKJO6lXPoKRfqbfz28ooTMare8ROIV0EDpL0Em/DRLXvGaevUXERK3u5h4yfL+DZcD+xgI0yFpGzHnFEMYlcjLrhWNEpCmJB3N+fnGpSh1JNhz/brA6bNagDk2H15Dr+tIfDoAqX1bkEjyA5RtNpnPXG0FcLh9JUXqoueVgGHkBGiapkniCTzNowAoZ9a/B6xUsAmg81VP0husEqW/BsFIlJmhaXp8SzdXl7QTxmO7ygQAOZAKv2gJjsfKkDVNWE8nIc+AeOczTtFNmnRhxoSoOFOCfMh9Dja8Z1yNl9Zn+4NZ3mCEEpCuMBQ0g/zCyuVWbxgLmmbTpxCUqSJRdwnVqIrUkseX73gV/Bmq5q3NH5A7l7kmNcgAuQSfDbyPrHJdtPKMb5H4iOHkoSwAcjdvl+0WYmYkIJNOtXh3JICXJ2b2i2b2cUpaETVkKXUIAokC5U296fKMo4nbyzOYqnoo7P5TNmCmlt11AA5DnfbnHb5bl8uSOEOrdRv5ch79YslMlISGAAZmiwPvHVMLOvTsninjWWZZB1T1qY8KUpFt3Jr6W5wQCxFIIctc36tE9IjoU4M6tvRPTDGKyDD6jFmZKGpClzNKgWsXYinpF2LxgUmqUgu5ULnpABmVNAhQLn61OULCOJn0aqJDMzixf1hQARSgxf8Awxa/lFeXr7xAIIJF2I++saFSVNev3ziJlT4a1br0zND0h7g9LxWS0Zcs42b8PInomTEdcVlcMVRkk34btpelwVDlTRTqiGoeMarif2YVzL6KMErimpFgsn+pKVfMqjZIkkBgSfFRf3jPhQBOV/mQkjxSVBXzTBAFMaqUjGqdelBUoXqIlLU8WJQ+zRUZLGlD7QqhMccjnX0SMOhRior2MJQjBpr06ppV4TSt4ZU7YVPL9TyiiXMegFa+DPc/dY0SMOSdIqTc7nqYcy2RXIkNKSBu5Nz92HSLpaSbAwRk4JKQNz92iSJhJZI1fL1jaYSMK5GzCJJ/lMSVKULpPpBLuVi+j1JhiVpugEdL+kW0mZpteALGZfJm/wCKgK2cuCOjj5QJxHZ1Sf8AAUCP5VUPkoU9R5x2yCiYLA/OBWbkSSAkqKiH0sbc3Ab1a94zfHnRTqa/uR5vjysL7uYhaXP5h8iKGovyEGMoy6ZNNAQkXUr75bfpWOnweFIBM9A1ru6aMfy7inSN6AAAEsALAUA8owriSFPBLecmfL8AiUOEOrdRFfLkPfxirCYQ94uaocSiw5gCgPNzG4qhPGky2bOphYG0+sIkwoeNkkjCqdejRIGGIhwIZJIUhiqEURBoAJKHWB+JmKUpWhuEBtROlyXJLdGbx6xZiMSwWWLJuQCSaB2ArvGbAYhEzVoUFMo6mNiKBxtQC8MQAz/HTU4dKnXIV3jcJSdQIUSXZ21eFfKFG/McSlBBWrSAVhyHHGdQDc2b0MKLTSDDB/YrPUhSkK3V51Jq3NzzZvfsVzP2+seN4OctM1LmpJpuHNQ2x6GPTsrxqVoAQaABz413MZ00ioy9I3vpHX75xlnLDkig8KQphe5++kM0YvmR0zwP7ZQpVKfflCTKdiSW2H6xIy26iJCwEaTjGjGsp4fpWUuen0hpiBR1M22xG7mIqWEDiLW2u/Ln4XiMpOsuQQl7bn/V06evKKD/AGHkTDMXLUhPClK0lVhxaCL1J4fsxsmqIYExnkorwkABZLDqC/8A3HpE5yXL3+UTGfsReib4xbdQ6N7RTKS338ouCjtSG3gEs6RZMl6gSxYbgW8xGCYKFvM7DxjSqcSNOosL1oPqfG0Rwc2XMSQghSagsfV94zrkTWEarif28GfBpAGp3J38aQTy7c7xjlSU6Uk30j5CLZCik9IcVozqHL2EMSToVzb/AHjVgVjQGbZ+fWM0uYDaIGUHoW8LekWI3O32ImmMcvXYKHmIsMpRuv0+sAFa1DvFlJYNxEbFqkHnAb+CVOmK0AhJZ9YrsaqAd3byCawanYRGgoLEEjh2UbsedvnGnLpfdS2UXLlRUzAkl3bYfSKTwSacPhglOkuoV+JjvZ9wLVgdmeHlJPASFbgHhH6iFisyJohwNz9PrGKEGSUOIhEknzgES8ISYQEOBAAgYQMJ4i8ADmImY36xViVMwBYlQ9Ln2EYc7CjKJQsoKQohqhXCXChy684ANGHVwg7qdXgFFx7H2iGESEhRArqV58RZ97EQsCJmn8XTrq+l26XraLsFL4lk2en9IBPq8MDg+1WYTCshQ0oCvhdiSzajStAw8IeOn7S9n1YjSUEBuYBFb/fjCgGebCQocS/EHmGPw8xRnFmjoOz2ZqSWQGBNVKchq1Pt+0CBhFPq0kByXJd2Lt1O8OhaikVapIJJbqAA/wAmrENpkp/aOgxuPmCb/iayOQIHUNYx0OX4szEkkAMphWtAPirzeOPmT3F2fYWO42rG3B5mpLtpchIDvWwrXz2AaOV1sfHyuaydWTGWfO0nSBqVy2HVR2+7w0mYpaQRQEAlQ3/0A/M+8aJcoMwFPd+Z3JhxfV7O+4XJOUVSkbrOo+w5hKdo1d0KM49PSM2gin34xdLR4x0t6yciW8Y2KSoOeEiiSNXV9totAPKK1OFhgCCKvyHTepHrATMs9UiaQT3aEmu61NUsBYU8G3jP5PqS/jS3YWxmYS5NVkubABzA/M+0kuWkqcm3CLufyvts59I5HOe0ZnTHlpAsHDlRbYHYeHvEDlilq1KYDcA1fmXHtE0sLNCrnU6hBHFZhNnoA1d3LNdCTVuRUfP1hYF5RSZZUCLG976tjDoRsR4OKeENOGgE1Yev09Y5nTZx1dU8tnV5RniFgJmAIUzA/lV584MKRHm4WGDuLG71/Qwa7P51NfugFLTs1x4E/wC3hFzTbwdPFzt/po6taSKiLZGKrUffhF2EwiZgPGQrly8eflGadLKFFCmccqx1Kmls0cpv9ISlTA1Inrbw9hAoTCmo9IsVjHFq7vFozCMyalPEb7Ur90gZiMSVmtthFClk1MKGS2WAxNJipKomIBFgL0hzFeqH1QASJh2iLxJ4AE/35QlKb794zYqbpQpQuEkjxaHQSBUvzJ9z7QAVzGK08mJfm5CQ3P8AMIbEuZa3uUq8qGkDZGXFM4qlrVLQNJMu4U5UavYv8yILTLHqG9aQAODQdfs/fhEsDjJkwK1F0IUpKOImgLMx+G1obCStKQ999+rDzMLGKSlC12KUliKHyIreHkQTw8hSqBJJ6AmFAGdmaTKQJZUkpoSTMJU25UVVNbgtWGilK/P/AL/Iss8fOLW7kuSGr+ggtgZXClauLVYbBuUKFHPy6Wia0dBk2X9+ojVoADmjksWZ4KYfAy0DWEvx6QCxNDpqWrWrWhQoxepTOrghNNsMNDpFur+0KFF8MpvZr/UU0kkJt4kLwoUZU23s2mVK0cf2mz+YlS0S+AopqFSQTXwtHOZTIVPWoqWXDl9z41hQo6MYnR59029hPByk/EEgEHpt5UglLSCbfZaFCjje3s50SCb+BtbbaBxnG9KClOYhQoWAYRyTKkz1pCiRqBPoElut/axjr8PgUSgUy0tzO58YUKOhLCWDt4JXXI6DXkdiHBHmInLlsWfaFChm5FSttrNDGGhRvPhyW8sUO8KFFEkhURIQoUACIhkFx99IeFAA5oWh0mviYUKADJjg6R1UgeWtMWzbtyAPia/JoUKACqSeNXin5CNMtNzyp7CvvChQAWPWMebF0oTsuYhJ8Hf/AMYUKAAX2pliXpCXqVG/MqLAWuo/YEKFCip8HXp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AutoShape 8" descr="data:image/jpeg;base64,/9j/4AAQSkZJRgABAQAAAQABAAD/2wCEAAkGBxMTEhUTExMVFRUXGRgaGBgYGBogFxsdGBsYHRgYFxgfHighHholGxoXITEiJSkrLi4uGB8zODMtNygtLisBCgoKDg0OGxAQGy8lHyUtLS0tLSstLS8tLS0tLS0tLS0tLS0tLS0tLS0tLS0tLS0tLS0tLS0tLS0tLS0tLS0tLf/AABEIALUBFgMBIgACEQEDEQH/xAAcAAABBQEBAQAAAAAAAAAAAAAFAAECAwQGBwj/xABCEAABAgQEAwYEBAMGBQUAAAABAhEAAyExBAUSQSJRYQYTcYGRoTKx0fAjQsHhFFKSBxUzYnLxQ1OCssIWY3Ois//EABkBAAMBAQEAAAAAAAAAAAAAAAABAgMEBf/EACkRAAMAAgMAAgEDAwUAAAAAAAABAhEhAxIxE0FRImGBBDKRQnGxwfD/2gAMAwEAAhEDEQA/APQEoiwIjxzH9tcXNSpImFIIIZKQKEVqzvS46wKwecqQhkzpqR/KFEAnwBjf5UzmXGe9hES0R4f/AOp54AeZMUCCHUokeT3akXr7RTCPhY3sbeEHyD+M9oVMSLqSPEiK1ZhJF5qP6hHjiM5nEsw82f5wp2Y4lVuEPszwdx9D2L+9JH/NR6xajHyTaaj+oR4n/HTwCAVl61BJ9YtGMnJF1U2A/XwhO9h1PcZRCqpII6F4rxWNlSv8SYhFCWUoAsLsLmPBUzZ+oq4y/wAXEQ/mCOnpFOISVlyXVvxOfc1EDtJ7Dqe45X2nwk8kImhwT8XC7bh7xrxmc4aUCVzpYavxAm7WDmPn+Whblgqg2sOsXHDrKSacy5rXo8T8i/IKWe/YjNJKJH8QV/hMCFAEu9mF4Br/ALQcEFhAMwvchNB4uX9BHkc3O5plCQZ6+7pw6iU0Lim1axhlvyHSsNUmhYZ9EYHOcPOJTLnIURs7H3aCOmPm3+8dBCqFQYuCdrNyg1lvbzHIQQmcpVyAriNd3Lkh4Too950w4THip/tHx7UWly3/AA0uOlt4dPbvHhnnc9pe/OlhFAe1hMPpjxjE9tcTUjFLfoJYT7fSB8ztdi/iViJhHSYQPQNBj9wz+x7xph2jxLDdusWA6ZyiNP5iCPCoJe3rGP8A9Z4gP+JN2FDSjAEB22T6QtfkM/se9NCaPAMb23nzEFKpkxQNwo0p0tE8N2pnAoWJqtSW0uolm2Y0ZhaDC/Idv2PfGhNHh2N7Z4pSkKXPqh2bhvdykN7RnPaXE63E+aCS5ZamJe9DWEHY95aE0eK4bt9jJY097qAJJK0hR8HNg8ER/abinfu5LWZlcrvq9usNS2Psj1loTR43M7b4wLSVTVJcFnSkJrammvjGfAdsJ0tUwCYpVBq1qJFSCSHN9vAxXT9xdj2toTR5Av8AtWnjUCJfQ6be7N63jHhf7TMWJrrUFIJBIAAoLhPKJwPse1NDGPMZH9qitQMyWkJq4Q5V/lFS3Kscr247dTcUAgapcpg6EmpUC4UVcwQCGbzg/kXZHreZ9r8HInGTNnNMAcgJUW5AsL9P2hR865xmSp5SuYka9KQVurUrSGGty2pgKi994UL+RksuwzfEsA7fbxccqRxEzCw6Vc7fvAeXPUKMT6n5RvxGJJQ4FSGNd6bc452qyaLA2NUApCApRQzl2oTctawHkBBjABMylGAIBJL1+3gMrKJihqJAUwof1POCGQoWhWlXzrV/K7RpMJ4yJ6C2CwOlZUSSSG/V4vwjlNWeop0MTC2IdxVtt/8AeGwrArDMNRPi9Y3wRkqq63UlhUcwN9XSGK+JNXCklgBc3cHk0TUBrVRNUs+56EPbyilExhLfuwQa9BY6IMBkdE7hS7lzpelTWl6QMxOWTkzSAgsdzyP7RDEZyQopTp0hRqAGvTa/WC2ZdpVTEllOoJAsKUYG0ZU8jSBa8LOZtPMOOXr9vGSXilylaFlQpbxtBbLMVqOkkB9nZVA9A784IyZKVuEjUoc/io1CTUGtoiUmnkeH9HJTsUoLVWtnYOx8IeXiVGyXI+/KOi/h2WoTUS0ggVCUqWGNGJT0bwgXmstEshUvUa7gCvqeXKK14h9GZ5WHK2Kyamz2d/qIzInKQSncFukE8vnSlSypSTMmA/CCQW50vBPBYHv5ZKEqkMSxckk9X2hym/ROcegGVjCGdurb8veNGBnS1KInOAqoUHoeRuWiGa6KBLOlkL4WUVnpcgxqzXJgiSFp+NLFdTV/E0aGPCQWm5MkgaDs4rcEUY7ehjnMxlLQ4ILBnJuL3FWfnUHYmCfZvFrEosqgUzHajuKU+UFsYkLU0wggC5AHxFmcD7pCw1sbSZyyMIUgFSwnUA1S7H9IJ/3YAgOJhempIBQ4Idlgl/DpvssflUtCSpKww2N/AERny7OlyyQknSbpuDYlwebCE7DqkV41CJam+Lr5kXP6Q0jFpDJKQQq4N6cizgw2ZzUYhWpKEyy7skULnfntvGBeHWlSSX0mxLsOb8oSol+6N+IYKOlwKHSSDQtvSJYWVM0gpB0uAVMSlJJ523EacjzHDpnBU6X3iW0kGidmU27Ab8o7DP8AOcGcOrDYcBtQU7MHDVSA3CxNTYg0tDVoOuTijhwFkmZfnyrdnHOkasPMkIUXVraoobt+UEBi8ZJ71UDQADxLWjBJnVPNj7CFdPOgwjucH2qQAZcyWjESlJDy1k8JcMUkoPFxXH6CB2JOCKjoQuWD+XvFLFdklSUFPqbxzsnEoCSpKai/VhTyoIpwqJ0ziKwhFKmiTewF7RXbC2LCDhlYVQdEsqVch1FqOQ4WX5Ow8IEYuQoDUJeilQVPW5arxnxWYaQUSuFL33J3d9v2jLJxSgQXNOr/AD84zdUxj98SLEk7tEpZW7EEPzgvPXKSjvAznZq12rGLBrKiGNCfh94eUGAcsdD5wo6U5bQfhlXUKEKLTQdWdPjMZhlfEJav9QQfv7tA2ZJwSv8Agpf/ACax/wBgZ4qxGOw8olKiErDEgS1Ghb/T0ias0QEKmALUlBS40pD6i25NINFbM0zK5BqgT0noVf8AkI0S8GAzJmKb+ZaaegfYbQ+C7QhagkSQh1aXJfzYD9YxYjtNPExUvTLSxWkULugnmeQeDIYCGLwU0l5aFLDgsAaMz3ZxGabhpgK1KkrALFylTUpy8I2zMznmXL0LICk6izXsdugiEjL1rGpU1X6+oaGqYuqBGMXMCkqlytRAIvpZ/G8CUZktTp0AFJsS5oSCx5iOnnZfpU2pRAIZy452LiAOb5nMlLZCrHidKK207Wb5CFVtB1MEnBXKlafn0gjgsKwIM2WByU4e1Xt5dPUrk+UIxae9MxSVG4YEAjlaMmf5cnDLSFTAsqYkAFJCbajcXFrxm8/krCIYWR+PLSOBaiwewoah7unaO3kyAgMK8zufGPPcNmqTOQRqJCkl1Hl9fu8dLNzWYVcPwsnlckgi3IO8R1bLhoL4qQlYY+R3Ec7jJQSopOkkW+tYJ4PGqUo2YEg+I5c4hj8QEalUd0bDcdfCKlNPBTaxk5zHYBSiDLSdW7D3eOgycq7tCVjQpCq9aEX5l/aLsP3s9KzIZWju1K4gNIPxC4JL7RZm2VzZJmEhH4JStYCgSO9I0pa78wOkb8beTG0gbjMoStZUpTFSiqlzpZulGi7FstBQdVdIJO9dj5VjPNzNISFL4VjUQl+b7Vekc3NzdWoGrPZ+RevmYrkSRnLbDsnu5YBQGBNWvQkXa1II/wAZQE/BRztcUbwjjMzzKY4IWNKhRvJwRsQ4ilOPURu4FD+jCnm0R3wtFh/Psw7xKEguBU3clvRoCJXUfZN/v0iSpi16VLHQFvGn28Z5i+uzD784zrbGtI35fidJPIt9vEBiVupiTU0elSRXnFMo1AZuW94jNPEavavzjNpAXzACpCki4OoAbpFWvRiIZE1lUG/nu9fbyi7D4sistI1ISr8j0LAkkdNRJNG9I6TsfliVI73uJilD4TpQqWWo+pR4SC90qB9YaWUDAePJKAQ+kuXLsfasDps5gW5f91/1j0LtxNK5adUwJ02SCCtQP/MlJASkvZQfwF48wxKyVFksHtX9axrjLJwbcomp7wBblJ5PQioPg9+jw+cY/WujJD00/DtXxjLluI0qtU0CnU6RXUwBDuDvGdVDCfoFj0h0iKUmNmBl6i5qE9fraEBdjFBgnUSwAbkR1s37Rnw89iOkUzAdRArXm/8AvEpEsnl6gGKxrABfA5opJOoqatjvCjGqQtCimmx2UKgEVD1Y+VjWFC+NAGe0EgKXKXqI1ymoBUorzvaLsq0rlTUCuqUabui3uIpxkszMLLLnVLWRTkoP8wIj2bliXOT8QBodXUEchziiirB4hIU4YPoUL3Zy7nn4Q/aDEaMUoNchVAKiYgOSWe7xn/hhLWBw0Uoczwu9WpbnG/OZ/FIUATqSEqYD8imLluRgwMJ4NQMmWf5SpPyMFcGvhI6j79oBZXN/CmD+VaT60gjg5twDVn9IALMaeLyH0/SOTz3CutShUlqeTfpvHU49Vj4/fvAlaDMUQgFZADkEaU3Yq9CITDBV2dzXuUpBSOF/zMS5PTrGHtZPM2cZughKkpAq/wAIrbx9o04vDqTVkKPIKB9WMZJk8pDJQpyUkqsUjSQtKWUxBJaoq2266sH4BMKpWoaRcipFI7CTNSlCe8U3EGq1Q5EBpKCBsmoLNYpdi/mdopzFEyYkJBdi9+kPqwTR1cnFpJK0L1u1Bpbxp4vGXMla16VAsQk0IB/Nd39ukc1lsubKV8Jbxgl/FnW6gSNJBY7uDc7XhqXnYu2tGzDYkSyoAabC+p71LlvaB0/HqJBK+IhQJFy7O4HN282tSL8Nh501RKJL3uHA66iyXgtheyE9RdS0JJLFnJBbcJDAecVpE+nLTSSSTYBnPLb5xnlStQIej+sdX2m7Oow0pJMwKUotUgN10uVEN15Rn7K5nhkyu4XhUzJqpoUJpbVp4eAbixFKcTtSIp5eRpASQgsyUlT7fbwdyjJMSpSWw69G+kBJ8lroDHrGJzCWAFokajLGjSwBLH8vQO/laMq87lCUicsiSmZVAXetQG8GMHZIrq2B8y7HoXI0IQoKB1DjS5NHClqD3ezjptHDZ5k8uSqVpJXU62FKICiAHcgCr0sfLuZnaxHdgK0E6Q70STvwku0edZ3mil4qbOljTrR3Z3DFAQdL1qkchcxkrVPCDRq7O5XJmzAZ3faVJ1p7tcuoBAIJUDWtmEdFN7I5epyJ+Ml/6kylgf06THOdlCsLOpTpTLoHsHSPkI6ZE8GxBEaYBHO5lgcHJnLRLnzvgSApSdIqOJ2KioK5MG6x1OQTzIklKVcJSAladKQ7k6lbFVfivzejc3mWGHfKUshLgaXSXUAGcFmIcEQsRjUkBpcskEklZUt35ILIAHJoyuazlMMBWZlOInIE9KTOSp2dR1EORqAJdqftHKzZgRNKJidFTcA6QSdAVUCvMs0dpkmExDBaFzidgAEIDOzFTAjwSYO4vsJMxqUzJq5qVEAqCDLCARuCUgq2qYqarzI+i9OH7OYWTNnqkr06RqHe3CtNwgBxqIrqqG8YEZv2VxEuYUpT3qS+lUsghuouC2xjusT2NGAQqZ30wlYdL6CVF3NAoN61eOPxObTgXUASCSh3YFiATWrULWpEv5G8ytEUc+nAzSCRKmEAkEhCiAQWIJAu9PGNiMApAGop40gsC5S5+FdOFVKjkRzjflecTJcsSlJSQFEhVdTqU6j7mDGCwUufrmHXMIFSxBd1MVNUnx6QVdT6v8C2cmvDBJ1Jc0s29IrEnZvv0jo8XkkxelWGClhSQsA/ExF2IFIwq7M40fHJKAS5Jbw2No1nklrP/ILJgVNU50gBy/sA3tCjpJmVmUlImpABcu4qXpTU4o8KD5pDZkw00qlTUChKQoA0qC9eUYxNKFlTp+JwElyKk1i5GBYnj5h+Ko9LeMX4fAp6q8Psxt+kNmfMSlUwqClniKgA2niApXa/rDmYtctKAKpKi+zH6c4NYbJJhNJXr9D9I3YjstMWghSwhP5gA7jYEU3iXcjUsB4TLJksK1TpKdYAqsE8wQEaoSMGoqAlYgKmqp8JSn+ol/8A6wdwfZiSkALVNUPEAeTB/eD+U5RhkcSUaSDQmqqb6i59IzdFqTmZfZRaiO+nN0Ac/wBSvpGbOsJLkaZUsqKmdSi1thQCv7R6TisDL0J0nUtRA0g3fd+kD8RgcIjVKmYdPfFi+lJIdmU426bwLOdjbWNHmBL3MMmUTYEnwj1TH4WRL0iTpN9VqHaoHW0Zau+rnQAdN/KL7kOUedyspnrtKX4lJA9SwglJ7JTSHUtCT/LUn0AjslBJuAfGtrUiYUdh+kD5GJQc7hOxssVWpSzyoked1fKDWEy2VLDJQhJapA4v6jWNQLRLvRyBjJ8n7mq4n+B0pSzEP4/SKlygsLTqUkd4guksaCWWfkWYjcExiz7HTUSyZEvUaVdNOdCoElo81zXMp848cyaKvpDsSwFhTYc4SeRuMHV/2g5SuZNTMK5SU6Aka16dNSSakOa7f7cPk0tSZyCkauOhDVY1YnoIMZZ2XxE/iKKEjimq4iLOBVRZukGMTl2Dw0smUSqYx/EDsPAig5UL84VPWEKoeMhNXbMJSolPdnUSEGqzbYQExvavETEhAlI0gBu8QDsLAwNwUvWFFCag3IOn/qUHI8xFU/LsWAGlFmJCkDUhQF1BW46iEoSeW8k5rBXjMeoUV3fFsmWgMDcg6aRLC4Qlu74yOWlxR96W+UCJUhUxYB1auWlRVHb5fkk9SQkyhJlJDmZOAAtVRFTatWiqprxEbKpWEUgKXMJSVAJOpCk1DVJIANqtu8W4FSdR0sx5eQr7xlmZmkhIBsWUTMUdXJQBA07+t4zoxRTNcJcEivP0FouZaWxnW4WfNDBSzLRsoBSiR0S6Ui5vq28IFdqs0lpSESp5UTXVMSaua6FJDJYvwsBU1NoN4LBSMShfczJqZqAzKVQqKXCgguQgsRt8J5R5XnM6Z3hTMDKBq6WI8SwJ8Y54VdnnwpqkepZD2kTpShYLulKWDpqQDqXR1uXZmaOzlLmIcIWoDoUkP1Ds3WPEMkkKmhOlLsXVVjwuQQDTYnyjpsdipzJCkzhfhOrSXFyQDTSXbqIK5HOuouzH7S5hiAVCbiZSyCQUIYkNSukMk0qCQY5UuokvyYeF46AKlKliWdIBHwgs3NrdfSN2V9nk4lDIQEoBIC3IIs7bk+giZ/qm3jqyfXpHC4uSvYAtZhEcvwK1rHM02F+pp849Lndh0JS4nqLf5A59Dd4IZX2fkSgSE94sOAZlQCwPwjYet46XaLUMWS9npOHAnTFF07k6UD3JV5lnsBA7NM/k/iJknvSpKQHqkP8AyCvOvhAvP8VPVNH8VqSa6ZZKRJP/AMS2ANNlMq14xKxI0mYUhJdkkgalHkhqqpWlOZEc11SekFU1pIlNwy5iiuatQJaiWp0cu/k0KDOFyGfMaYpRkoUl0pQs69mMxQFSR+UUEKI+K37QlxN7NGKyaXJ0FKE6QoBRUSaEEUc1LsYvyVa9CdQCSxSeFgSg6SQ9wWcHcERGXLALhNeZv6msTIUSDqZnoG9yax2YH2C4xQA29IyqzAame4dmbcv84yhPOsTcDpABavEFVWv97xWgKq5FyzDble8MZoq1/D7MQXPJs8AYZokuhQWksobmvPbzPrGbvVKnTFLU6ilFWozrDAbWERBUd4qW4mppdKh6FLfNUDb+hpL7NoA8TzhwekVOYcLjGnZ0TPGW6oRmRVWJol8zCUU/Ru4Xg4VyLw0xZAcJKjyDfMxMAQlhqv5RT4iVzfkB4jKps8vOmaU1ZCK+pNI2ZblUqUpSUpBohyqp3+jxtIJvQe/r9InIS5ZI9SPW8J9/Ck+P0WMlpUghSlJDVKSyvJhHJzOxhfVInqG47xLE/wDUllDzAjszLIVpo9+n7mNUiTFTLIq19HH4DIlknvJrFKh/hp4n0pLibMdQv+UA9Y6DCSkyhpTqL1OpalKPipZvBDDoBXNck8Y//OXEpuGYOCWFx9IbgS5PyVYZa1PpYc61PLxgH2k7RKwxMsBK1FJcEggOzEitOm8b83E9Et5CApx8RUAR4I/MY8nzHELE8FRUVPxOS5e7xSlfZm6a8ZZMVrJUbkkmjX5AU9I6Tsr2V70GdMKkoFUhJZSmuXNk/OB2X4dI1TZkuZMlpBZKUqZSmoCbAA1LkWic/tGqfwrJYfkRwoGnlKIagH8xtDqseDU/ZLtBnc2SVS8LI7iUSHVpDrcGhVv6mOLxc5c2YpayVqUXJNy8dllOU98tQQqYWqoIQrUA9ySRKQn/ADFbfKDmWZVgVvLWg4kh+OSHQiv/ABMRwiYq3DLSwY1LxCaSF8dMAZFgh3IC016gggkdd6wdynLpk4qMqYtCapJcsH06gE+Sdmi2bgJEichGhTKSSoaiQOJFA5owF7mOulqTeidXgH/do5J48222KeLezF/diWHeaZpSSXUhIJIsHFgOpMZMLm6JWEMxIAYTFJQPzEFTUuXintXmE2XKmASlhDEd4lieKjgA0vcxxmClKXhtOo6lAl6hiTyu0Xdud/wO766RryftJMmyBh1kjSkEkfEriJd9qabQ2EzcySFSVFiapU+nzB3rzeB2RYT8dSUIUohkXcqZwWDUqAfAR3eXdlEJZc4IK76AAwf+Y/mPtCw3eV4RCqnk2YDEHFSCVydIJIZSQUnkQDceIvFGV5UiStZTLlcQZ0pAIG6bWPQCC5UbfflCeOiU2bN9SyWWADUFhyhRVqh4vqjJ0wOYfV0isKh9Uc75KZ2LhhEjCKXiGqHCoEqzkdOMYImXyiSXETB6iHIjdZwczxn9iDRXiQXln/Mx80qHzaLipoy5hMOh/wCUpV/SoE+zxk7rODdcc4z6ajCiGqExiV2ZT6LTLAYsE3m3nFKUk2rFiZFXYv1/SN57fZzX1/0jmYdqdf2+sIDrEigxWFVYhjEW7NIUP0saHKYYQlLaMttm+EkJXiaWi+ViCLk+IAPtSMq5hsBE5STuB5xtKo5rcfRfhcZxTvxCeMUCa/4UrnCnTFG5Lcifse0U4WUVKmjh+NP5f/bl2rSLFYRezHpX9frFUq+iJc/YMxmdBJIAKlbvT3NTHA55nQnTCsgUGgMkVBBq993FeVqx1XaTEqX+BLSVLfiAFRyoR7gxiyzsSDWadBeiBUf9QPyjNS5/UwrNPEv/AKCWRZwJUlCNKqC4L18CaOasDG7MUS5rEyKFJ/EUkAg00irK87eMXDAy5KdQSCQC5VUsxtT5RsUklCAoJJJTqfxFhuYynt9suU1pgbA9k8KePQov8SXPdqLvVO45AkweQQDoA0JQAaBkdADb06QOzDP5cgMCJi7MCBXd6+wjmsyzCdiaTDplj8oLP10jd2uXpFVyKVsVWpCGO7QhE9pRTNCQQCx+IqBZ92a8DcR3k1euatRL0D8I5MBT0bzjNg8Wlamq6Rubnc/Y3MbUqcsA5NA2/wCscfJyVnCOauR1osVPmKlrRrJTpJIJow5P1a1YKYXGzlylEykTEIFB3Y2FAkEkKPRh7xThsqInShNq7kyw+26j52+UdUzUAAAsAKDwHKN+Ljqdt/wbcfHX2zJlOFRLRqRKEtSxqUNLFzUgjbwEbL3pCSHuYYmOtTn0qqS1I5R1iOmGJeFqizIZyIUJS4UAAJRbd4c0Ae5+6wplYRjOGmso35FUvDET7fZiMpcWyxDkDpFZx6SlnwZJJixNorBh2iHypGi4afoy1F9m9/KK8RL1y1p5pUPURYRC07xHyZe0afDhaY0gd4hKgsoBALgAliHYPSI/wWviUkBQokniI6nZ/WKsqUyAB+UqT/Qop/SCPekxvNL6Oapa9Hko0gAKJO6lXPoKRfqbfz28ooTMare8ROIV0EDpL0Em/DRLXvGaevUXERK3u5h4yfL+DZcD+xgI0yFpGzHnFEMYlcjLrhWNEpCmJB3N+fnGpSh1JNhz/brA6bNagDk2H15Dr+tIfDoAqX1bkEjyA5RtNpnPXG0FcLh9JUXqoueVgGHkBGiapkniCTzNowAoZ9a/B6xUsAmg81VP0husEqW/BsFIlJmhaXp8SzdXl7QTxmO7ygQAOZAKv2gJjsfKkDVNWE8nIc+AeOczTtFNmnRhxoSoOFOCfMh9Dja8Z1yNl9Zn+4NZ3mCEEpCuMBQ0g/zCyuVWbxgLmmbTpxCUqSJRdwnVqIrUkseX73gV/Bmq5q3NH5A7l7kmNcgAuQSfDbyPrHJdtPKMb5H4iOHkoSwAcjdvl+0WYmYkIJNOtXh3JICXJ2b2i2b2cUpaETVkKXUIAokC5U296fKMo4nbyzOYqnoo7P5TNmCmlt11AA5DnfbnHb5bl8uSOEOrdRv5ch79YslMlISGAAZmiwPvHVMLOvTsninjWWZZB1T1qY8KUpFt3Jr6W5wQCxFIIctc36tE9IjoU4M6tvRPTDGKyDD6jFmZKGpClzNKgWsXYinpF2LxgUmqUgu5ULnpABmVNAhQLn61OULCOJn0aqJDMzixf1hQARSgxf8Awxa/lFeXr7xAIIJF2I++saFSVNev3ziJlT4a1br0zND0h7g9LxWS0Zcs42b8PInomTEdcVlcMVRkk34btpelwVDlTRTqiGoeMarif2YVzL6KMErimpFgsn+pKVfMqjZIkkBgSfFRf3jPhQBOV/mQkjxSVBXzTBAFMaqUjGqdelBUoXqIlLU8WJQ+zRUZLGlD7QqhMccjnX0SMOhRior2MJQjBpr06ppV4TSt4ZU7YVPL9TyiiXMegFa+DPc/dY0SMOSdIqTc7nqYcy2RXIkNKSBu5Nz92HSLpaSbAwRk4JKQNz92iSJhJZI1fL1jaYSMK5GzCJJ/lMSVKULpPpBLuVi+j1JhiVpugEdL+kW0mZpteALGZfJm/wCKgK2cuCOjj5QJxHZ1Sf8AAUCP5VUPkoU9R5x2yCiYLA/OBWbkSSAkqKiH0sbc3Ab1a94zfHnRTqa/uR5vjysL7uYhaXP5h8iKGovyEGMoy6ZNNAQkXUr75bfpWOnweFIBM9A1ru6aMfy7inSN6AAAEsALAUA8owriSFPBLecmfL8AiUOEOrdRFfLkPfxirCYQ94uaocSiw5gCgPNzG4qhPGky2bOphYG0+sIkwoeNkkjCqdejRIGGIhwIZJIUhiqEURBoAJKHWB+JmKUpWhuEBtROlyXJLdGbx6xZiMSwWWLJuQCSaB2ArvGbAYhEzVoUFMo6mNiKBxtQC8MQAz/HTU4dKnXIV3jcJSdQIUSXZ21eFfKFG/McSlBBWrSAVhyHHGdQDc2b0MKLTSDDB/YrPUhSkK3V51Jq3NzzZvfsVzP2+seN4OctM1LmpJpuHNQ2x6GPTsrxqVoAQaABz413MZ00ioy9I3vpHX75xlnLDkig8KQphe5++kM0YvmR0zwP7ZQpVKfflCTKdiSW2H6xIy26iJCwEaTjGjGsp4fpWUuen0hpiBR1M22xG7mIqWEDiLW2u/Ln4XiMpOsuQQl7bn/V06evKKD/AGHkTDMXLUhPClK0lVhxaCL1J4fsxsmqIYExnkorwkABZLDqC/8A3HpE5yXL3+UTGfsReib4xbdQ6N7RTKS338ouCjtSG3gEs6RZMl6gSxYbgW8xGCYKFvM7DxjSqcSNOosL1oPqfG0Rwc2XMSQghSagsfV94zrkTWEarif28GfBpAGp3J38aQTy7c7xjlSU6Uk30j5CLZCik9IcVozqHL2EMSToVzb/AHjVgVjQGbZ+fWM0uYDaIGUHoW8LekWI3O32ImmMcvXYKHmIsMpRuv0+sAFa1DvFlJYNxEbFqkHnAb+CVOmK0AhJZ9YrsaqAd3byCawanYRGgoLEEjh2UbsedvnGnLpfdS2UXLlRUzAkl3bYfSKTwSacPhglOkuoV+JjvZ9wLVgdmeHlJPASFbgHhH6iFisyJohwNz9PrGKEGSUOIhEknzgES8ISYQEOBAAgYQMJ4i8ADmImY36xViVMwBYlQ9Ln2EYc7CjKJQsoKQohqhXCXChy684ANGHVwg7qdXgFFx7H2iGESEhRArqV58RZ97EQsCJmn8XTrq+l26XraLsFL4lk2en9IBPq8MDg+1WYTCshQ0oCvhdiSzajStAw8IeOn7S9n1YjSUEBuYBFb/fjCgGebCQocS/EHmGPw8xRnFmjoOz2ZqSWQGBNVKchq1Pt+0CBhFPq0kByXJd2Lt1O8OhaikVapIJJbqAA/wAmrENpkp/aOgxuPmCb/iayOQIHUNYx0OX4szEkkAMphWtAPirzeOPmT3F2fYWO42rG3B5mpLtpchIDvWwrXz2AaOV1sfHyuaydWTGWfO0nSBqVy2HVR2+7w0mYpaQRQEAlQ3/0A/M+8aJcoMwFPd+Z3JhxfV7O+4XJOUVSkbrOo+w5hKdo1d0KM49PSM2gin34xdLR4x0t6yciW8Y2KSoOeEiiSNXV9totAPKK1OFhgCCKvyHTepHrATMs9UiaQT3aEmu61NUsBYU8G3jP5PqS/jS3YWxmYS5NVkubABzA/M+0kuWkqcm3CLufyvts59I5HOe0ZnTHlpAsHDlRbYHYeHvEDlilq1KYDcA1fmXHtE0sLNCrnU6hBHFZhNnoA1d3LNdCTVuRUfP1hYF5RSZZUCLG976tjDoRsR4OKeENOGgE1Yev09Y5nTZx1dU8tnV5RniFgJmAIUzA/lV584MKRHm4WGDuLG71/Qwa7P51NfugFLTs1x4E/wC3hFzTbwdPFzt/po6taSKiLZGKrUffhF2EwiZgPGQrly8eflGadLKFFCmccqx1Kmls0cpv9ISlTA1Inrbw9hAoTCmo9IsVjHFq7vFozCMyalPEb7Ur90gZiMSVmtthFClk1MKGS2WAxNJipKomIBFgL0hzFeqH1QASJh2iLxJ4AE/35QlKb794zYqbpQpQuEkjxaHQSBUvzJ9z7QAVzGK08mJfm5CQ3P8AMIbEuZa3uUq8qGkDZGXFM4qlrVLQNJMu4U5UavYv8yILTLHqG9aQAODQdfs/fhEsDjJkwK1F0IUpKOImgLMx+G1obCStKQ999+rDzMLGKSlC12KUliKHyIreHkQTw8hSqBJJ6AmFAGdmaTKQJZUkpoSTMJU25UVVNbgtWGilK/P/AL/Iss8fOLW7kuSGr+ggtgZXClauLVYbBuUKFHPy6Wia0dBk2X9+ojVoADmjksWZ4KYfAy0DWEvx6QCxNDpqWrWrWhQoxepTOrghNNsMNDpFur+0KFF8MpvZr/UU0kkJt4kLwoUZU23s2mVK0cf2mz+YlS0S+AopqFSQTXwtHOZTIVPWoqWXDl9z41hQo6MYnR59029hPByk/EEgEHpt5UglLSCbfZaFCjje3s50SCb+BtbbaBxnG9KClOYhQoWAYRyTKkz1pCiRqBPoElut/axjr8PgUSgUy0tzO58YUKOhLCWDt4JXXI6DXkdiHBHmInLlsWfaFChm5FSttrNDGGhRvPhyW8sUO8KFFEkhURIQoUACIhkFx99IeFAA5oWh0mviYUKADJjg6R1UgeWtMWzbtyAPia/JoUKACqSeNXin5CNMtNzyp7CvvChQAWPWMebF0oTsuYhJ8Hf/AMYUKAAX2pliXpCXqVG/MqLAWuo/YEKFCip8HXp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8" name="AutoShape 10" descr="data:image/jpeg;base64,/9j/4AAQSkZJRgABAQAAAQABAAD/2wCEAAkGBxMTEhUTExMVFRUXGRgaGBgYGBogFxsdGBsYHRgYFxgfHighHholGxoXITEiJSkrLi4uGB8zODMtNygtLisBCgoKDg0OGxAQGy8lHyUtLS0tLSstLS8tLS0tLS0tLS0tLS0tLS0tLS0tLS0tLS0tLS0tLS0tLS0tLS0tLS0tLf/AABEIALUBFgMBIgACEQEDEQH/xAAcAAABBQEBAQAAAAAAAAAAAAAFAAECAwQGBwj/xABCEAABAgQEAwYEBAMGBQUAAAABAhEAAyExBAUSQSJRYQYTcYGRoTKx0fAjQsHhFFKSBxUzYnLxQ1OCssIWY3Ois//EABkBAAMBAQEAAAAAAAAAAAAAAAABAgMEBf/EACkRAAMAAgMAAgEDAwUAAAAAAAABAhEhAxIxE0FRImGBBDKRQnGxwfD/2gAMAwEAAhEDEQA/APQEoiwIjxzH9tcXNSpImFIIIZKQKEVqzvS46wKwecqQhkzpqR/KFEAnwBjf5UzmXGe9hES0R4f/AOp54AeZMUCCHUokeT3akXr7RTCPhY3sbeEHyD+M9oVMSLqSPEiK1ZhJF5qP6hHjiM5nEsw82f5wp2Y4lVuEPszwdx9D2L+9JH/NR6xajHyTaaj+oR4n/HTwCAVl61BJ9YtGMnJF1U2A/XwhO9h1PcZRCqpII6F4rxWNlSv8SYhFCWUoAsLsLmPBUzZ+oq4y/wAXEQ/mCOnpFOISVlyXVvxOfc1EDtJ7Dqe45X2nwk8kImhwT8XC7bh7xrxmc4aUCVzpYavxAm7WDmPn+Whblgqg2sOsXHDrKSacy5rXo8T8i/IKWe/YjNJKJH8QV/hMCFAEu9mF4Br/ALQcEFhAMwvchNB4uX9BHkc3O5plCQZ6+7pw6iU0Lim1axhlvyHSsNUmhYZ9EYHOcPOJTLnIURs7H3aCOmPm3+8dBCqFQYuCdrNyg1lvbzHIQQmcpVyAriNd3Lkh4Too950w4THip/tHx7UWly3/AA0uOlt4dPbvHhnnc9pe/OlhFAe1hMPpjxjE9tcTUjFLfoJYT7fSB8ztdi/iViJhHSYQPQNBj9wz+x7xph2jxLDdusWA6ZyiNP5iCPCoJe3rGP8A9Z4gP+JN2FDSjAEB22T6QtfkM/se9NCaPAMb23nzEFKpkxQNwo0p0tE8N2pnAoWJqtSW0uolm2Y0ZhaDC/Idv2PfGhNHh2N7Z4pSkKXPqh2bhvdykN7RnPaXE63E+aCS5ZamJe9DWEHY95aE0eK4bt9jJY097qAJJK0hR8HNg8ER/abinfu5LWZlcrvq9usNS2Psj1loTR43M7b4wLSVTVJcFnSkJrammvjGfAdsJ0tUwCYpVBq1qJFSCSHN9vAxXT9xdj2toTR5Av8AtWnjUCJfQ6be7N63jHhf7TMWJrrUFIJBIAAoLhPKJwPse1NDGPMZH9qitQMyWkJq4Q5V/lFS3Kscr247dTcUAgapcpg6EmpUC4UVcwQCGbzg/kXZHreZ9r8HInGTNnNMAcgJUW5AsL9P2hR865xmSp5SuYka9KQVurUrSGGty2pgKi994UL+RksuwzfEsA7fbxccqRxEzCw6Vc7fvAeXPUKMT6n5RvxGJJQ4FSGNd6bc452qyaLA2NUApCApRQzl2oTctawHkBBjABMylGAIBJL1+3gMrKJihqJAUwof1POCGQoWhWlXzrV/K7RpMJ4yJ6C2CwOlZUSSSG/V4vwjlNWeop0MTC2IdxVtt/8AeGwrArDMNRPi9Y3wRkqq63UlhUcwN9XSGK+JNXCklgBc3cHk0TUBrVRNUs+56EPbyilExhLfuwQa9BY6IMBkdE7hS7lzpelTWl6QMxOWTkzSAgsdzyP7RDEZyQopTp0hRqAGvTa/WC2ZdpVTEllOoJAsKUYG0ZU8jSBa8LOZtPMOOXr9vGSXilylaFlQpbxtBbLMVqOkkB9nZVA9A784IyZKVuEjUoc/io1CTUGtoiUmnkeH9HJTsUoLVWtnYOx8IeXiVGyXI+/KOi/h2WoTUS0ggVCUqWGNGJT0bwgXmstEshUvUa7gCvqeXKK14h9GZ5WHK2Kyamz2d/qIzInKQSncFukE8vnSlSypSTMmA/CCQW50vBPBYHv5ZKEqkMSxckk9X2hym/ROcegGVjCGdurb8veNGBnS1KInOAqoUHoeRuWiGa6KBLOlkL4WUVnpcgxqzXJgiSFp+NLFdTV/E0aGPCQWm5MkgaDs4rcEUY7ehjnMxlLQ4ILBnJuL3FWfnUHYmCfZvFrEosqgUzHajuKU+UFsYkLU0wggC5AHxFmcD7pCw1sbSZyyMIUgFSwnUA1S7H9IJ/3YAgOJhempIBQ4Idlgl/DpvssflUtCSpKww2N/AERny7OlyyQknSbpuDYlwebCE7DqkV41CJam+Lr5kXP6Q0jFpDJKQQq4N6cizgw2ZzUYhWpKEyy7skULnfntvGBeHWlSSX0mxLsOb8oSol+6N+IYKOlwKHSSDQtvSJYWVM0gpB0uAVMSlJJ523EacjzHDpnBU6X3iW0kGidmU27Ab8o7DP8AOcGcOrDYcBtQU7MHDVSA3CxNTYg0tDVoOuTijhwFkmZfnyrdnHOkasPMkIUXVraoobt+UEBi8ZJ71UDQADxLWjBJnVPNj7CFdPOgwjucH2qQAZcyWjESlJDy1k8JcMUkoPFxXH6CB2JOCKjoQuWD+XvFLFdklSUFPqbxzsnEoCSpKai/VhTyoIpwqJ0ziKwhFKmiTewF7RXbC2LCDhlYVQdEsqVch1FqOQ4WX5Ow8IEYuQoDUJeilQVPW5arxnxWYaQUSuFL33J3d9v2jLJxSgQXNOr/AD84zdUxj98SLEk7tEpZW7EEPzgvPXKSjvAznZq12rGLBrKiGNCfh94eUGAcsdD5wo6U5bQfhlXUKEKLTQdWdPjMZhlfEJav9QQfv7tA2ZJwSv8Agpf/ACax/wBgZ4qxGOw8olKiErDEgS1Ghb/T0ias0QEKmALUlBS40pD6i25NINFbM0zK5BqgT0noVf8AkI0S8GAzJmKb+ZaaegfYbQ+C7QhagkSQh1aXJfzYD9YxYjtNPExUvTLSxWkULugnmeQeDIYCGLwU0l5aFLDgsAaMz3ZxGabhpgK1KkrALFylTUpy8I2zMznmXL0LICk6izXsdugiEjL1rGpU1X6+oaGqYuqBGMXMCkqlytRAIvpZ/G8CUZktTp0AFJsS5oSCx5iOnnZfpU2pRAIZy452LiAOb5nMlLZCrHidKK207Wb5CFVtB1MEnBXKlafn0gjgsKwIM2WByU4e1Xt5dPUrk+UIxae9MxSVG4YEAjlaMmf5cnDLSFTAsqYkAFJCbajcXFrxm8/krCIYWR+PLSOBaiwewoah7unaO3kyAgMK8zufGPPcNmqTOQRqJCkl1Hl9fu8dLNzWYVcPwsnlckgi3IO8R1bLhoL4qQlYY+R3Ec7jJQSopOkkW+tYJ4PGqUo2YEg+I5c4hj8QEalUd0bDcdfCKlNPBTaxk5zHYBSiDLSdW7D3eOgycq7tCVjQpCq9aEX5l/aLsP3s9KzIZWju1K4gNIPxC4JL7RZm2VzZJmEhH4JStYCgSO9I0pa78wOkb8beTG0gbjMoStZUpTFSiqlzpZulGi7FstBQdVdIJO9dj5VjPNzNISFL4VjUQl+b7Vekc3NzdWoGrPZ+RevmYrkSRnLbDsnu5YBQGBNWvQkXa1II/wAZQE/BRztcUbwjjMzzKY4IWNKhRvJwRsQ4ilOPURu4FD+jCnm0R3wtFh/Psw7xKEguBU3clvRoCJXUfZN/v0iSpi16VLHQFvGn28Z5i+uzD784zrbGtI35fidJPIt9vEBiVupiTU0elSRXnFMo1AZuW94jNPEavavzjNpAXzACpCki4OoAbpFWvRiIZE1lUG/nu9fbyi7D4sistI1ISr8j0LAkkdNRJNG9I6TsfliVI73uJilD4TpQqWWo+pR4SC90qB9YaWUDAePJKAQ+kuXLsfasDps5gW5f91/1j0LtxNK5adUwJ02SCCtQP/MlJASkvZQfwF48wxKyVFksHtX9axrjLJwbcomp7wBblJ5PQioPg9+jw+cY/WujJD00/DtXxjLluI0qtU0CnU6RXUwBDuDvGdVDCfoFj0h0iKUmNmBl6i5qE9fraEBdjFBgnUSwAbkR1s37Rnw89iOkUzAdRArXm/8AvEpEsnl6gGKxrABfA5opJOoqatjvCjGqQtCimmx2UKgEVD1Y+VjWFC+NAGe0EgKXKXqI1ymoBUorzvaLsq0rlTUCuqUabui3uIpxkszMLLLnVLWRTkoP8wIj2bliXOT8QBodXUEchziiirB4hIU4YPoUL3Zy7nn4Q/aDEaMUoNchVAKiYgOSWe7xn/hhLWBw0Uoczwu9WpbnG/OZ/FIUATqSEqYD8imLluRgwMJ4NQMmWf5SpPyMFcGvhI6j79oBZXN/CmD+VaT60gjg5twDVn9IALMaeLyH0/SOTz3CutShUlqeTfpvHU49Vj4/fvAlaDMUQgFZADkEaU3Yq9CITDBV2dzXuUpBSOF/zMS5PTrGHtZPM2cZughKkpAq/wAIrbx9o04vDqTVkKPIKB9WMZJk8pDJQpyUkqsUjSQtKWUxBJaoq2266sH4BMKpWoaRcipFI7CTNSlCe8U3EGq1Q5EBpKCBsmoLNYpdi/mdopzFEyYkJBdi9+kPqwTR1cnFpJK0L1u1Bpbxp4vGXMla16VAsQk0IB/Nd39ukc1lsubKV8Jbxgl/FnW6gSNJBY7uDc7XhqXnYu2tGzDYkSyoAabC+p71LlvaB0/HqJBK+IhQJFy7O4HN282tSL8Nh501RKJL3uHA66iyXgtheyE9RdS0JJLFnJBbcJDAecVpE+nLTSSSTYBnPLb5xnlStQIej+sdX2m7Oow0pJMwKUotUgN10uVEN15Rn7K5nhkyu4XhUzJqpoUJpbVp4eAbixFKcTtSIp5eRpASQgsyUlT7fbwdyjJMSpSWw69G+kBJ8lroDHrGJzCWAFokajLGjSwBLH8vQO/laMq87lCUicsiSmZVAXetQG8GMHZIrq2B8y7HoXI0IQoKB1DjS5NHClqD3ezjptHDZ5k8uSqVpJXU62FKICiAHcgCr0sfLuZnaxHdgK0E6Q70STvwku0edZ3mil4qbOljTrR3Z3DFAQdL1qkchcxkrVPCDRq7O5XJmzAZ3faVJ1p7tcuoBAIJUDWtmEdFN7I5epyJ+Ml/6kylgf06THOdlCsLOpTpTLoHsHSPkI6ZE8GxBEaYBHO5lgcHJnLRLnzvgSApSdIqOJ2KioK5MG6x1OQTzIklKVcJSAladKQ7k6lbFVfivzejc3mWGHfKUshLgaXSXUAGcFmIcEQsRjUkBpcskEklZUt35ILIAHJoyuazlMMBWZlOInIE9KTOSp2dR1EORqAJdqftHKzZgRNKJidFTcA6QSdAVUCvMs0dpkmExDBaFzidgAEIDOzFTAjwSYO4vsJMxqUzJq5qVEAqCDLCARuCUgq2qYqarzI+i9OH7OYWTNnqkr06RqHe3CtNwgBxqIrqqG8YEZv2VxEuYUpT3qS+lUsghuouC2xjusT2NGAQqZ30wlYdL6CVF3NAoN61eOPxObTgXUASCSh3YFiATWrULWpEv5G8ytEUc+nAzSCRKmEAkEhCiAQWIJAu9PGNiMApAGop40gsC5S5+FdOFVKjkRzjflecTJcsSlJSQFEhVdTqU6j7mDGCwUufrmHXMIFSxBd1MVNUnx6QVdT6v8C2cmvDBJ1Jc0s29IrEnZvv0jo8XkkxelWGClhSQsA/ExF2IFIwq7M40fHJKAS5Jbw2No1nklrP/ILJgVNU50gBy/sA3tCjpJmVmUlImpABcu4qXpTU4o8KD5pDZkw00qlTUChKQoA0qC9eUYxNKFlTp+JwElyKk1i5GBYnj5h+Ko9LeMX4fAp6q8Psxt+kNmfMSlUwqClniKgA2niApXa/rDmYtctKAKpKi+zH6c4NYbJJhNJXr9D9I3YjstMWghSwhP5gA7jYEU3iXcjUsB4TLJksK1TpKdYAqsE8wQEaoSMGoqAlYgKmqp8JSn+ol/8A6wdwfZiSkALVNUPEAeTB/eD+U5RhkcSUaSDQmqqb6i59IzdFqTmZfZRaiO+nN0Ac/wBSvpGbOsJLkaZUsqKmdSi1thQCv7R6TisDL0J0nUtRA0g3fd+kD8RgcIjVKmYdPfFi+lJIdmU426bwLOdjbWNHmBL3MMmUTYEnwj1TH4WRL0iTpN9VqHaoHW0Zau+rnQAdN/KL7kOUedyspnrtKX4lJA9SwglJ7JTSHUtCT/LUn0AjslBJuAfGtrUiYUdh+kD5GJQc7hOxssVWpSzyoked1fKDWEy2VLDJQhJapA4v6jWNQLRLvRyBjJ8n7mq4n+B0pSzEP4/SKlygsLTqUkd4guksaCWWfkWYjcExiz7HTUSyZEvUaVdNOdCoElo81zXMp848cyaKvpDsSwFhTYc4SeRuMHV/2g5SuZNTMK5SU6Aka16dNSSakOa7f7cPk0tSZyCkauOhDVY1YnoIMZZ2XxE/iKKEjimq4iLOBVRZukGMTl2Dw0smUSqYx/EDsPAig5UL84VPWEKoeMhNXbMJSolPdnUSEGqzbYQExvavETEhAlI0gBu8QDsLAwNwUvWFFCag3IOn/qUHI8xFU/LsWAGlFmJCkDUhQF1BW46iEoSeW8k5rBXjMeoUV3fFsmWgMDcg6aRLC4Qlu74yOWlxR96W+UCJUhUxYB1auWlRVHb5fkk9SQkyhJlJDmZOAAtVRFTatWiqprxEbKpWEUgKXMJSVAJOpCk1DVJIANqtu8W4FSdR0sx5eQr7xlmZmkhIBsWUTMUdXJQBA07+t4zoxRTNcJcEivP0FouZaWxnW4WfNDBSzLRsoBSiR0S6Ui5vq28IFdqs0lpSESp5UTXVMSaua6FJDJYvwsBU1NoN4LBSMShfczJqZqAzKVQqKXCgguQgsRt8J5R5XnM6Z3hTMDKBq6WI8SwJ8Y54VdnnwpqkepZD2kTpShYLulKWDpqQDqXR1uXZmaOzlLmIcIWoDoUkP1Ds3WPEMkkKmhOlLsXVVjwuQQDTYnyjpsdipzJCkzhfhOrSXFyQDTSXbqIK5HOuouzH7S5hiAVCbiZSyCQUIYkNSukMk0qCQY5UuokvyYeF46AKlKliWdIBHwgs3NrdfSN2V9nk4lDIQEoBIC3IIs7bk+giZ/qm3jqyfXpHC4uSvYAtZhEcvwK1rHM02F+pp849Lndh0JS4nqLf5A59Dd4IZX2fkSgSE94sOAZlQCwPwjYet46XaLUMWS9npOHAnTFF07k6UD3JV5lnsBA7NM/k/iJknvSpKQHqkP8AyCvOvhAvP8VPVNH8VqSa6ZZKRJP/AMS2ANNlMq14xKxI0mYUhJdkkgalHkhqqpWlOZEc11SekFU1pIlNwy5iiuatQJaiWp0cu/k0KDOFyGfMaYpRkoUl0pQs69mMxQFSR+UUEKI+K37QlxN7NGKyaXJ0FKE6QoBRUSaEEUc1LsYvyVa9CdQCSxSeFgSg6SQ9wWcHcERGXLALhNeZv6msTIUSDqZnoG9yax2YH2C4xQA29IyqzAame4dmbcv84yhPOsTcDpABavEFVWv97xWgKq5FyzDble8MZoq1/D7MQXPJs8AYZokuhQWksobmvPbzPrGbvVKnTFLU6ilFWozrDAbWERBUd4qW4mppdKh6FLfNUDb+hpL7NoA8TzhwekVOYcLjGnZ0TPGW6oRmRVWJol8zCUU/Ru4Xg4VyLw0xZAcJKjyDfMxMAQlhqv5RT4iVzfkB4jKps8vOmaU1ZCK+pNI2ZblUqUpSUpBohyqp3+jxtIJvQe/r9InIS5ZI9SPW8J9/Ck+P0WMlpUghSlJDVKSyvJhHJzOxhfVInqG47xLE/wDUllDzAjszLIVpo9+n7mNUiTFTLIq19HH4DIlknvJrFKh/hp4n0pLibMdQv+UA9Y6DCSkyhpTqL1OpalKPipZvBDDoBXNck8Y//OXEpuGYOCWFx9IbgS5PyVYZa1PpYc61PLxgH2k7RKwxMsBK1FJcEggOzEitOm8b83E9Et5CApx8RUAR4I/MY8nzHELE8FRUVPxOS5e7xSlfZm6a8ZZMVrJUbkkmjX5AU9I6Tsr2V70GdMKkoFUhJZSmuXNk/OB2X4dI1TZkuZMlpBZKUqZSmoCbAA1LkWic/tGqfwrJYfkRwoGnlKIagH8xtDqseDU/ZLtBnc2SVS8LI7iUSHVpDrcGhVv6mOLxc5c2YpayVqUXJNy8dllOU98tQQqYWqoIQrUA9ySRKQn/ADFbfKDmWZVgVvLWg4kh+OSHQiv/ABMRwiYq3DLSwY1LxCaSF8dMAZFgh3IC016gggkdd6wdynLpk4qMqYtCapJcsH06gE+Sdmi2bgJEichGhTKSSoaiQOJFA5owF7mOulqTeidXgH/do5J48222KeLezF/diWHeaZpSSXUhIJIsHFgOpMZMLm6JWEMxIAYTFJQPzEFTUuXintXmE2XKmASlhDEd4lieKjgA0vcxxmClKXhtOo6lAl6hiTyu0Xdud/wO766RryftJMmyBh1kjSkEkfEriJd9qabQ2EzcySFSVFiapU+nzB3rzeB2RYT8dSUIUohkXcqZwWDUqAfAR3eXdlEJZc4IK76AAwf+Y/mPtCw3eV4RCqnk2YDEHFSCVydIJIZSQUnkQDceIvFGV5UiStZTLlcQZ0pAIG6bWPQCC5UbfflCeOiU2bN9SyWWADUFhyhRVqh4vqjJ0wOYfV0isKh9Uc75KZ2LhhEjCKXiGqHCoEqzkdOMYImXyiSXETB6iHIjdZwczxn9iDRXiQXln/Mx80qHzaLipoy5hMOh/wCUpV/SoE+zxk7rODdcc4z6ajCiGqExiV2ZT6LTLAYsE3m3nFKUk2rFiZFXYv1/SN57fZzX1/0jmYdqdf2+sIDrEigxWFVYhjEW7NIUP0saHKYYQlLaMttm+EkJXiaWi+ViCLk+IAPtSMq5hsBE5STuB5xtKo5rcfRfhcZxTvxCeMUCa/4UrnCnTFG5Lcifse0U4WUVKmjh+NP5f/bl2rSLFYRezHpX9frFUq+iJc/YMxmdBJIAKlbvT3NTHA55nQnTCsgUGgMkVBBq993FeVqx1XaTEqX+BLSVLfiAFRyoR7gxiyzsSDWadBeiBUf9QPyjNS5/UwrNPEv/AKCWRZwJUlCNKqC4L18CaOasDG7MUS5rEyKFJ/EUkAg00irK87eMXDAy5KdQSCQC5VUsxtT5RsUklCAoJJJTqfxFhuYynt9suU1pgbA9k8KePQov8SXPdqLvVO45AkweQQDoA0JQAaBkdADb06QOzDP5cgMCJi7MCBXd6+wjmsyzCdiaTDplj8oLP10jd2uXpFVyKVsVWpCGO7QhE9pRTNCQQCx+IqBZ92a8DcR3k1euatRL0D8I5MBT0bzjNg8Wlamq6Rubnc/Y3MbUqcsA5NA2/wCscfJyVnCOauR1osVPmKlrRrJTpJIJow5P1a1YKYXGzlylEykTEIFB3Y2FAkEkKPRh7xThsqInShNq7kyw+26j52+UdUzUAAAsAKDwHKN+Ljqdt/wbcfHX2zJlOFRLRqRKEtSxqUNLFzUgjbwEbL3pCSHuYYmOtTn0qqS1I5R1iOmGJeFqizIZyIUJS4UAAJRbd4c0Ae5+6wplYRjOGmso35FUvDET7fZiMpcWyxDkDpFZx6SlnwZJJixNorBh2iHypGi4afoy1F9m9/KK8RL1y1p5pUPURYRC07xHyZe0afDhaY0gd4hKgsoBALgAliHYPSI/wWviUkBQokniI6nZ/WKsqUyAB+UqT/Qop/SCPekxvNL6Oapa9Hko0gAKJO6lXPoKRfqbfz28ooTMare8ROIV0EDpL0Em/DRLXvGaevUXERK3u5h4yfL+DZcD+xgI0yFpGzHnFEMYlcjLrhWNEpCmJB3N+fnGpSh1JNhz/brA6bNagDk2H15Dr+tIfDoAqX1bkEjyA5RtNpnPXG0FcLh9JUXqoueVgGHkBGiapkniCTzNowAoZ9a/B6xUsAmg81VP0husEqW/BsFIlJmhaXp8SzdXl7QTxmO7ygQAOZAKv2gJjsfKkDVNWE8nIc+AeOczTtFNmnRhxoSoOFOCfMh9Dja8Z1yNl9Zn+4NZ3mCEEpCuMBQ0g/zCyuVWbxgLmmbTpxCUqSJRdwnVqIrUkseX73gV/Bmq5q3NH5A7l7kmNcgAuQSfDbyPrHJdtPKMb5H4iOHkoSwAcjdvl+0WYmYkIJNOtXh3JICXJ2b2i2b2cUpaETVkKXUIAokC5U296fKMo4nbyzOYqnoo7P5TNmCmlt11AA5DnfbnHb5bl8uSOEOrdRv5ch79YslMlISGAAZmiwPvHVMLOvTsninjWWZZB1T1qY8KUpFt3Jr6W5wQCxFIIctc36tE9IjoU4M6tvRPTDGKyDD6jFmZKGpClzNKgWsXYinpF2LxgUmqUgu5ULnpABmVNAhQLn61OULCOJn0aqJDMzixf1hQARSgxf8Awxa/lFeXr7xAIIJF2I++saFSVNev3ziJlT4a1br0zND0h7g9LxWS0Zcs42b8PInomTEdcVlcMVRkk34btpelwVDlTRTqiGoeMarif2YVzL6KMErimpFgsn+pKVfMqjZIkkBgSfFRf3jPhQBOV/mQkjxSVBXzTBAFMaqUjGqdelBUoXqIlLU8WJQ+zRUZLGlD7QqhMccjnX0SMOhRior2MJQjBpr06ppV4TSt4ZU7YVPL9TyiiXMegFa+DPc/dY0SMOSdIqTc7nqYcy2RXIkNKSBu5Nz92HSLpaSbAwRk4JKQNz92iSJhJZI1fL1jaYSMK5GzCJJ/lMSVKULpPpBLuVi+j1JhiVpugEdL+kW0mZpteALGZfJm/wCKgK2cuCOjj5QJxHZ1Sf8AAUCP5VUPkoU9R5x2yCiYLA/OBWbkSSAkqKiH0sbc3Ab1a94zfHnRTqa/uR5vjysL7uYhaXP5h8iKGovyEGMoy6ZNNAQkXUr75bfpWOnweFIBM9A1ru6aMfy7inSN6AAAEsALAUA8owriSFPBLecmfL8AiUOEOrdRFfLkPfxirCYQ94uaocSiw5gCgPNzG4qhPGky2bOphYG0+sIkwoeNkkjCqdejRIGGIhwIZJIUhiqEURBoAJKHWB+JmKUpWhuEBtROlyXJLdGbx6xZiMSwWWLJuQCSaB2ArvGbAYhEzVoUFMo6mNiKBxtQC8MQAz/HTU4dKnXIV3jcJSdQIUSXZ21eFfKFG/McSlBBWrSAVhyHHGdQDc2b0MKLTSDDB/YrPUhSkK3V51Jq3NzzZvfsVzP2+seN4OctM1LmpJpuHNQ2x6GPTsrxqVoAQaABz413MZ00ioy9I3vpHX75xlnLDkig8KQphe5++kM0YvmR0zwP7ZQpVKfflCTKdiSW2H6xIy26iJCwEaTjGjGsp4fpWUuen0hpiBR1M22xG7mIqWEDiLW2u/Ln4XiMpOsuQQl7bn/V06evKKD/AGHkTDMXLUhPClK0lVhxaCL1J4fsxsmqIYExnkorwkABZLDqC/8A3HpE5yXL3+UTGfsReib4xbdQ6N7RTKS338ouCjtSG3gEs6RZMl6gSxYbgW8xGCYKFvM7DxjSqcSNOosL1oPqfG0Rwc2XMSQghSagsfV94zrkTWEarif28GfBpAGp3J38aQTy7c7xjlSU6Uk30j5CLZCik9IcVozqHL2EMSToVzb/AHjVgVjQGbZ+fWM0uYDaIGUHoW8LekWI3O32ImmMcvXYKHmIsMpRuv0+sAFa1DvFlJYNxEbFqkHnAb+CVOmK0AhJZ9YrsaqAd3byCawanYRGgoLEEjh2UbsedvnGnLpfdS2UXLlRUzAkl3bYfSKTwSacPhglOkuoV+JjvZ9wLVgdmeHlJPASFbgHhH6iFisyJohwNz9PrGKEGSUOIhEknzgES8ISYQEOBAAgYQMJ4i8ADmImY36xViVMwBYlQ9Ln2EYc7CjKJQsoKQohqhXCXChy684ANGHVwg7qdXgFFx7H2iGESEhRArqV58RZ97EQsCJmn8XTrq+l26XraLsFL4lk2en9IBPq8MDg+1WYTCshQ0oCvhdiSzajStAw8IeOn7S9n1YjSUEBuYBFb/fjCgGebCQocS/EHmGPw8xRnFmjoOz2ZqSWQGBNVKchq1Pt+0CBhFPq0kByXJd2Lt1O8OhaikVapIJJbqAA/wAmrENpkp/aOgxuPmCb/iayOQIHUNYx0OX4szEkkAMphWtAPirzeOPmT3F2fYWO42rG3B5mpLtpchIDvWwrXz2AaOV1sfHyuaydWTGWfO0nSBqVy2HVR2+7w0mYpaQRQEAlQ3/0A/M+8aJcoMwFPd+Z3JhxfV7O+4XJOUVSkbrOo+w5hKdo1d0KM49PSM2gin34xdLR4x0t6yciW8Y2KSoOeEiiSNXV9totAPKK1OFhgCCKvyHTepHrATMs9UiaQT3aEmu61NUsBYU8G3jP5PqS/jS3YWxmYS5NVkubABzA/M+0kuWkqcm3CLufyvts59I5HOe0ZnTHlpAsHDlRbYHYeHvEDlilq1KYDcA1fmXHtE0sLNCrnU6hBHFZhNnoA1d3LNdCTVuRUfP1hYF5RSZZUCLG976tjDoRsR4OKeENOGgE1Yev09Y5nTZx1dU8tnV5RniFgJmAIUzA/lV584MKRHm4WGDuLG71/Qwa7P51NfugFLTs1x4E/wC3hFzTbwdPFzt/po6taSKiLZGKrUffhF2EwiZgPGQrly8eflGadLKFFCmccqx1Kmls0cpv9ISlTA1Inrbw9hAoTCmo9IsVjHFq7vFozCMyalPEb7Ur90gZiMSVmtthFClk1MKGS2WAxNJipKomIBFgL0hzFeqH1QASJh2iLxJ4AE/35QlKb794zYqbpQpQuEkjxaHQSBUvzJ9z7QAVzGK08mJfm5CQ3P8AMIbEuZa3uUq8qGkDZGXFM4qlrVLQNJMu4U5UavYv8yILTLHqG9aQAODQdfs/fhEsDjJkwK1F0IUpKOImgLMx+G1obCStKQ999+rDzMLGKSlC12KUliKHyIreHkQTw8hSqBJJ6AmFAGdmaTKQJZUkpoSTMJU25UVVNbgtWGilK/P/AL/Iss8fOLW7kuSGr+ggtgZXClauLVYbBuUKFHPy6Wia0dBk2X9+ojVoADmjksWZ4KYfAy0DWEvx6QCxNDpqWrWrWhQoxepTOrghNNsMNDpFur+0KFF8MpvZr/UU0kkJt4kLwoUZU23s2mVK0cf2mz+YlS0S+AopqFSQTXwtHOZTIVPWoqWXDl9z41hQo6MYnR59029hPByk/EEgEHpt5UglLSCbfZaFCjje3s50SCb+BtbbaBxnG9KClOYhQoWAYRyTKkz1pCiRqBPoElut/axjr8PgUSgUy0tzO58YUKOhLCWDt4JXXI6DXkdiHBHmInLlsWfaFChm5FSttrNDGGhRvPhyW8sUO8KFFEkhURIQoUACIhkFx99IeFAA5oWh0mviYUKADJjg6R1UgeWtMWzbtyAPia/JoUKACqSeNXin5CNMtNzyp7CvvChQAWPWMebF0oTsuYhJ8Hf/AMYUKAAX2pliXpCXqVG/MqLAWuo/YEKFCip8HXp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9" name="AutoShape 16" descr="data:image/jpeg;base64,/9j/4AAQSkZJRgABAQAAAQABAAD/2wCEAAkGBxMTEhUTExMWFhUXGBobGRcXGB8gHRoZHhodGh0fHR4dHiogHSAlGx4bITEiJyorLi4uHSAzODMtNygtLisBCgoKDg0OGxAQGy0iICUvLS0vLS8tLy0tLS0tLS0tLy0tLS0tLS0tLS0tLS0tLS0tLS0tLS0tLS0tLS0tLS0tLf/AABEIAMIBBAMBIgACEQEDEQH/xAAbAAABBQEBAAAAAAAAAAAAAAAFAAIDBAYBB//EAEMQAAECBAQDBQYFAwIFAwUAAAECEQADITEEEkFRBSJhBjJxgZETQqGxwfAUI1LR4WKS8TNyBxWCwtJDsuIWJFNzov/EABkBAAMBAQEAAAAAAAAAAAAAAAECAwQABf/EAC8RAAICAgIBAgQEBgMAAAAAAAABAhEDIRIxQVFhEyJxoQRCkfAjMoGx0eEUUvH/2gAMAwEAAhEDEQA/APLZ4WpTFQLsXTYOWYsKF6P841OH7Ky5q0JRPzhzm5VpUBltUMO8Bp8aH8N2HkonZ3KpYYhKm7zl3KWeyTUXJjUSpSUjKkBIGgDD0ERlJLSDGALwvZnDSwwlv1Ki/wA/lFj/AJNI/R//AEr94viAHGO0iZEwII1D2sbN8YlyZRtIdxrBSpUlS0SgSLVOvnGJm4taHzIDVFFW0ox8/KNR2xxyzKlexCiFkuRUCzA3qS7eBjKyFTBzTWCSzpVrVjy+FYZbVkMm2WU9jcRM9lMlqSZS7KCi4DPzDKKsD50jY8C7LJlS2mgrWTc0AGgAHrFJXbCScqUSFmtGWAKbABwA40g/IWqdh0TZaQkrSFBMxRsdDy0/xHW3RWKj4AXaLhchSEiWrIp1BQGa7Fu9satRxWMdhiqS61EmWaJJN+bSv6QYJYydMlTJiFpUjMRTMS4qLs59Wqaxfw8vMgKE1KQWpzcr6k2vTzjpScd9hlCNrwDpiFFRUl0oJUoJJGYoYM2lvjBHBYUZVGapV3SUpHdZ6gl3v8ILJ4UtYBypUNCCmofQ5nrDJvAFhIQSkKUClIL1poUggeZEZ/iZLJ44Sdt/cqLwcof+osVasvy0MU+KYZKJZImeqSOrO5q3hBabwRZZLoCiRQrToelbhvWJ1dnpoaiTu6gzEVg/FyeSsscqfRgkMUcr5U81Cbu1LnyjgkmYUzCtnqKabPoI16+yktSQ2TIlVCMwtdPdBPyNNoocQwgC1S2ajosAd2v7wt8oo5teCCi2mZ+Rw2dMnpCRmfMakAeZNxE/DeDzpalS1JykEklxVLgOCS4TamsbjszwBIGeYoLVYjS5q+rhtPWhi5xPAplgqUnlehlhmBNMwF2+LDWhbm/YKi0rZkJ8ueoZZhUo5DkFSWAt1vfcQFxnZ+cJhykEKSDmIIuXaz0JEbqZhJYqlL5rKdxUUbx/mBKpasigUgLAdypIBAyuQyjZw9NR1gfEaX7/AMDxg6bktEPA8+GSUpUsrJcgpBSB01BrtAbtBx+asmVMUw1YX2tBTgWJme0cUKUqdVxoNKto9q+UCu20uaqZmUkFIByqQC1XU9bF77ecGM+TpiNxktD+A8ZmSQAmY4LB2BFPX0jSyu0E9ndP9o+kYLB4Ja2TLl3Ghd2o7VJO7bbR6h2c4epMgCehBVX3RZ/ARTlxOgmCcdx2aqWpKigBQIexHgXaMAvEKM1WcZyCeYHyfrpHsq+GyTeVLP8A0j9oynHuwyZkwKkAIzXS7JCqAHoLu0dyUmNKBk08SUcoSaB3B+cX1cSR7MPmcUTWgDks1wSo770rQTN4BiUzlyxh1qXLDlKASwoX5X/UPUQxSeTn9NjpVoDiTVrotTuKKSOYDpbU0ifM4dPx+UB5k5QSSkeJP0h3DZpqonyGsI8erQLZvuynGjm9jOImJPdzqqlmcA6OEpA0paDvG5GGmh1J9nNTLmEoHvKJdNbWSaM7EC8eWISfaUXzMafEv5aNFvF8TUnKzu4BYuK6CGU2nXZ1mknKwnK0wjlGYFBopqsRcekKM9LnJIrf72hRT4r9A8T1qFChRnNJV4jjEykFSlNSlr+dI8o41i0rVnWSVO9C4JsHb5NG87cy1KkgJWlNag7ENbWPOp+BmF0lCX3Js1RW4vaHjRHI9l3h3EZglu5CCCE9Q7GrtfztBHhjzSHQkD3lEAqOwD06RQweFnqyoEtJCSsjOtCBzZQc1Ul2CXDmwZqxcwUxapmVM1MomgKEBVtEBVxfUekdNKqRJo1uHkSkrlzTKqlUqVLSCKqUsrNLPlC1E/0iNTjsOpSChBApltRmZgxDUaMv2f4NLRPC14idNnIQlQRMIZJmAsQkEspmsfeEa1KVPcN9nSJp8X60jVBPik2eS8RlKkrUmYOZ2yqYsLpuSagu3W5icYlZDXoxBLi9yE1owvBDtxjSqcqWXKU0AKUgg5Q/u52vrasAsKgkKKHP9TpbwYq32+rwLt7M8p3kDXB8fmyS3cg50pSBVWjuQAWe+vrG2nSlZU52SSRR3Ca76x5tw9BSpRCkZkEPqTYvQ8rh/MNu2rwuLIlsTmCmZlKDG9A16Rop37GiUgxM7PAl3IcuWUd3/e0VJuPTKxMvCnNmUkMRUDvUOvumunrARaFS0k5lvlfmmE0ZxQqNCNhAvAzyZWcnmTmY7G9DpWsJDEr/AH/kEsrej0LDY6UHQtaakFidwG018Yqnh8laQORWWrinM2Uq2ct8owKuLHJJUBzoIzNchNE0NBRtNNY1vDZntFkiakgOQ5BJDtXJ1pDuMW/qKpWqJ+LT14VMvIpQdQTViG0BarX63a0HJmPQJedZDEVe1R6tGE7dz1e1lpHNLSlwQKgksQbmjbg+rxBiuLlUiRLVUguQokApDMGZmuNr3hGq0KpU6LuO4iFGYMiAEEpA5XSTUM1Czmgq16xYw4zS2EtC3JzqRmAdgAUlMtQcgBxRmEZObNC5pyJyv7iCOa6SQ7AByRZh0j0JGMWmSlUqVnyf6iXDs1xlUQ4NSl7PSOlFeS8uqRjJ2FTKKlJCuXumoI5dzq+obUtoDfDsaJsl5qZbkC6SQd3FqmoIPRtYi49xZU+RkTlJUoEMpLqAclgXNGfMQDQU1it2NmJSmYnEJKRQjMlVLuxZzHOPGOmr9zK9KirxrELGXIoflylS+UaKQEFwdW06Ro+ynFTP9sC7pUkgHRJQA39yT6wAwiULxC0qVmSKZs4CO8KsoOS3u7u0EsXhVYYrMiZ3lB2yuG6qZjUijhvgKZ0JNO2ao2JoGBLmzAEn4CGInA5d1BwPJ9toxE/i0xachmLIUGUGqa1YgeOtm6iCMriOedhwTyyyrNcEqIyodIASANXs+rwPBVZE2aGdgUKUFsAsWUBWM72qwB/DkezAQgJLSUNmWFAZlXrkKg7UpGqjscnQzimeLTcPIUkqQVIJS4SWUMzsUuNMtc3wjuNwUtASZM0TL5gXBfRnAo3zj1DiPZvDTXJlpCjdQDP4s3qGMZbj/ZQIluhB5dUF3FN6v4mKqSZNxZiRTmCCOu/j5wxE1YUySHPXTrFmfJIWEpSsHQKDH7F4ScGFK5a2zM5ul6AVLsRDNIWghglOk5gxfQ9BCjuAJQlgpBcudWLAM7bAQon9A0ewQybMCQ6iABcksIdGa7ZzRkyZTmIdKw5AOYAggdNasSIm2VlLirAvHMLNXi5pzMhCkHQnKpnIq1FUr3c1aOYg4ihwuWlszpCgRzAkEirtpUCz9Ihwi5vMVhh3lO4YcoBtUAsKHzMWyk5lZQHKczkFywqalyDT7eEbdmST80c4GlctRBILqZSifGgHzbXwMXeH9m5Sp6WWvmNWZkhnUXZ+69XiPAFQA9oJZAqAo2agoCwbd9YnnTlTEzEIWEqWhSeUEUKWOm0dGDbu0dCLZo+xMoGVMxADfiJilpe/sxyywSa0S3pGhF/veMvw1E/KhCCQlIApQU/l6fCNJhJeUVJUbuS9h/Jikv5G/Vm1d/Q85xaxMxWJNVALUKGxCikN1ZMVMP7RPKEqUMyjzaGtqsDrqXjQfh5aFEmWQVpzFyXKj71TboKVMPCZbd33Wv7294zzn8zMbSbu0BZPDlqqta0pdyNDRquRtDcdwx5bAkgVNdi9QL+HjHoPZASSZwUgMUoSHc3zON68sZpc+WHHs2qKdNR5gH1h3OaUZ334+hylumzLYHg65qjlKW8a0NhXygtL4KUoKEheUvU3reLuHnSkHPLlJSXLkM7HT1r5Rdlz5lPylNXQ1Btps1YKzyT0iylDyDuz3/DtWIEwKm5UpBKQBUqL953pyl6vUVgVwh5c4pz17hqAXSD9BYbR6H2QxyhMWmocJBJBvVr63gD7EuVeySCQKsBUa+dOlIpOcuCdd2T5K2kwFxzDLmoCUqBUC7Es46kitW9NIEyeBzFZQtWQpNwQWFKClqWJjZTJi0kgywC7szWob6fzFZePIY5Rct53Hh08IzLLJasXXr9gX+DnJIVLlzJiJYOZ1HJVkuoJITsGN/KNTwdGIAHLLloNQUMob/q/n6EOAcSIwc9OUKJC2OmXJq/WBXDOLKQWXVJZyNDu2vX7e/PjGN7sfHlV02WeJcJWkqm4cAlX+rJsmb1H6V7H9zmz+JmoyKmpDpSDmSaLQR7qhc+IHoXA9DXhCJaZgOZCg7j3Xs5sx+6Rn+0fDpSpa1EiWpV11qRbM16a3Daw08aa3/tew84qSs8xwUznCyhKtQz08GZ6U842E2QVggFFQ3eS/wA/g0ZtOHUCqgcOM1KgddRav8PLKnqFDmOrgePTejQk4xbMzY/HYLI2Uh9ehsLX38hFeVjChTqKhQJrfwIZqDRtNLwVPEwAQWZXlaxzN4ekOn8HTNSFpVcAKVY5jXyDkivSrQ1pLZaKTWmU8PxtTscRMSjcl2ruz+kazA8akqCR7UFRpUM59KXpvGImYTIpgzO/MXFPEXdw0cJMsuQm9RtbTXyIF+kG0wqTR6KnFyyWC0k/7hCxOLQhOZShl38YwMpan5U3oQwoTS1MoIao6saGLU3GTVp9ncAPlNgElr5bAsPTpHdILzexoJ+LkJUFJVlWC4IDh3Z2NL0pGW7U8FFZkoH2yyVE5+9mBsGcG+oHSgiDKVGpANdaMHp611FYL8FUhMwmakFyMpJc1qQzMA9a1NIMJk1k5PZhMXg1S1qSFKXXvMQ58/nCj2NWAlmuX0NI5FuaLcWM4hxeXJUlKnclNhYEkP4U0jPcZ44maSoAhKOQB3BBUanTMWBu1Y52yE1SlS1NlQoEKBqnldi1wHDvUEGrQFw+HMlKipTBLEsXzOdCUu4FSG+MZZNPRKc3JtEysdLYoUhgpLBObQgpyuennWL2HlEhGVTJCWu5NUmrs9rwNx/CDN5wMpy5gArvfppvVnB1PSLEvhk1MtKFKBAFGcjy/cxNpPpkki9OVLSfzFAnYJ+uvmYIdn5uFBVMUknQU8zc+F9zGf8AYISAVrylzQV0epsP4g1wLiUkBloIAD2Sa5qguHNNXtS8FY6K46UlZqZPGZSlBCAonomg19K7RfmnkVvlp4qLD4tFbBYmUtJMtg9LAFySzi9wbxbnEcoNlTZQ8gtKj8EmNDSbhA0X8spEXbfAoEyW4JaUwDnQ+cZ0SZSrINg5zFi9dOn1jR/8Q5zLTViE3Db7EsfCMhwnHGaXYkBSASGAYnK+5IH0eNUseJNOSMUTT9l5CBMLADu3J30cwFmS0OXQGfdW/jBRazKUfZUYznJryy18ptqA8W8Jw+WtAWoEkhzU6qSDbxhv4FVx+weDTsG4jFHlUB3gSfEKIP0PnA/DzjOQkgupJVLUH/So5fHkIHlEmKmKE9KAcqEqnpIHRQA6k8oqesc4Z/rKYuPaiv8A0IhuajuKKVfbDfAZEyUpedDFTAZmuxtXqPWBA4VN/Ro/eTZ233jWY086PEf9kV0qDCo7g1/rMB/ipeiJKCMvjZ60ywUgLmSyxTlzBQBAD0uUjIT/AEgw2dPzALSeRYdNAG0ILe8kuD4dYbiA0xKlA5XW/V/t/KHdi0MoFXc9oq9tI5TSfJorKNrsMcOnEYSaxLnMPXKPvxgQnErFMym1Dnx8jBftBOAw6crHKpaiBSgz/sIbw7iCDLSUnlISzkPSYCQetGIh/jRf5SaxtbsKYLiITISpwQEjvuRQfp940tq3nHnfHuJqK1JUvMkspIBdLUbKGe2hb9z+LmlphCkjM5VmIa72ezRhMXLT7YS5SlKUSQ6lMjKpPgDUUfqqgpEfxC50CMWm14Ip/ES5BI/YO1/22iL8SqUxLVZhooEaXdrPvSK3E8IpCmIrSlw5uzCzH4xVmhQo7FxpZmbr59OhEQWNIoooOYfiqQ4Sgahzp6669bwXw+KKyEkAM1GowroOloxUuYQASzMLHS318oN9nsUSooJ5XcA/QxLJClaFao1bhwUoT7VTAlnF2BSSaMTbrctFPH8OmFQVQgKZtiXFGH6mu5rEyZYVrSnzesM4txL2ckoUQX5Uuaj41Yb2jPCdv3KRyJr5gDi8ZkUUhfMkmxcNUGvp6xSmcSmVBdiQ7XULMPVooDM7aO5ZtHIiObKKSMxNN2Z/Wuv2I2xihUkE5uJSkhSVXewsHGlw/wB9LWCxx1J0NqjWz7vAZUqgIsSaOIM/8rIw3tgoKAZwAWNWqoFgbHzFbQXBSOcUw/w/HEIB9tlerVP/AHBvCFFPhODlzJYVlmDSiFLFKXHy0jsTUaOUWGOMYVQJXKQVqXU2LqGpBNmpT6wHE9XszyJ2JIa7GxAZ1Zi2wBaojYTZoSkqVRIDndrBI6ksANy0ZnGrUsKUWK1EEhnFxbokAAdAIyLrY+eEU9eSviSlCATlYAANRrMxu16a9awNMzM7MMt+gJqWHdFHIfp4S8TmplABbklz0J9b1+e0Bk4hRILJUSSU5SykHrQOWe70fSL446JRReWlVBnHUlJLVanQbkgsBDkcrJStgQS7V3JBetT166uKGMCSoKd0lsoB5Q7ZgbWNofKmJ/8ATmkAixrVq3AYh/LzaK8RqDuG4guXldTZTv3VDR3uK9Y9AkY9U6VLWgBTHM4cjMBejUZRvHkKMLNWQFq7tUkpNaVSBlYClztrG27L4iasj2ZWSnKpUskgEE5auABSti/lCv5XaKY6vi/IV7X49UwfnMhacuVWVnd6bGjkjaAnAsTNYZlpAK+VKamYbMA7gA7j4NDe2GIMucpHtFKUVKOVXdSk1G1Gb4QM4D7JMwKUguXAAU3KqhUClO5pXx2h3kbVsEoxUqRsMFxZU7GLwiCAtCFGYSBrlDJ371f8wWkzsqcoNgAz0DEFqeFoA4Ps3LlTkzSrKbrUKlSS7p5WAe5fVIhdosYiWAlKykLNFS2dKQQ+uopvXeKRlFxbk+hpxdpIJY1YLf7lH1JMN4YMqZgsc718E/tGT49xky5hVLyqCQyFs7gh81f1EpJ/2gVuZOznFZy54lZSZa00yoPIQl6kCxYiupEWWSMo14A8bjvybudUgjp9Irhbeg/90PlpULpWafo08yI5K4VNWeVEz+1I+a4VLH/2J8Z+gP4itwnziLhc/InL/UTBw9lZ590+qf8AyMVV9n5qLoP9w/YxfniUabBxm3oZi1hUoFtCD1cn9zFHgOGlqaUtweYpILPVyku9QKjcZtqlPwC8uXKGu+f/AOERJ4KaWBBoQsuCKg0RvEZ5MDjSex4QyJ7RUmHD+3/DlE0qzJS9w5AIqNKiMVxaQCqdMQF5CFAZhZShkqpmaqQL1NiL+oDBJJzrSnOSCSlwCwYa3YD0jisBJDky0Hye+oBo/SMSm0/LNTin6I854Zw2X7P2s+WtcxK0oYKYKcE1cOSlSVWajbCOf/Tpn4lJEv2clwokqHJLLp1ZzmSoAVZw9I14misuTKQBs2bVy7g61rYxSUqcmepNQTLQyUBnAUt+7SmYV6w9u7SYskn2ZHj/AARWHS2ZMxJcZkqB2alw4DM13rWsfDOCzQmXOWtAQoBQCFAqSXcBQYgHpepFCCI1i6O4Jb4QxE5BGVqbHbaDPrRL4d2LvAW8Yin4YLSUKAYg9CPA6HwiLCFKsQJYSCgABRYkhZdqZq2HqY15wuGQl5nsnAq7edHjIsE09CfAkjzKZ2aUmb+U/s2Fy5BLvdqfGDKuzspclSUHLNoSVDQaBrg7u7sToI0vF8TIlcolJDgHNlSARoQSCCOrMYz2N4mnIpRUk5QSKC7f7f8AEXSyPTGjGu2ghwzAyU4dKJoStJGZQUoCqg9GqGdgfnFLiWKM0iQhMtOGDSkqD58iQFfqYJCqAUqkRHhMOFEISSpSUsQxcgCpZvlaLcngqioMhQuxalb1bWHg3Bu32VaUlot8DkyZUoJVMSpTklRUzmzsouBS2nW8dinisAUqyl32AdukKD35BVGpxHCErASpamBKizVLML7B/hsIqTOCSJbZ1qtuPoLDU6QuL8dlJlnKs5jbK4N9C2l7F2bWMbxDjM5XemZstnapIoSADk+m9Yhwg15EySi30mS9s+DNMSZK0gZXJezZgoE6OR96g1cMQEpQZyrUUkuAGdRANqsXcU2iabjiUqJfKCoOoECoY0tRki2m9YqyXUywlWUVLhnDU2cAPp1rFY2lSJWUp/Z+YrunMlISwUoAsQ7PZwXo+oir+EIUqXmZQNgQxe4sK6P06RoJmKUwoU6l9H2J7zlgItzDLmd9DOkgkUOWhId81XFBtU6Q3xH5DyAmFws5XeWQ11Kct0vfwu8aLAcRTISQgqBUQVEkhynmALHZ7XrFHiCMhGVgksEczUY0zHZrA+dmn4TgfbTMqUNQlTpqzsAmpoaF73sbruTpAtkeK4tMUt1KuS6vI1LmrAeNDtCWmWs5CAkkOV6hx0G1A+52aCnFezYkSlzEgABypJYnKGcuKsL3e9dIBYOXmAKElTXKEkgPd8oZJ2pvvDSxyjo41fBSllzJhBCGCiS5YkJYBi9SA7g9NrPbqaJuBM2SkKKVoCXFWK8hG4qobaRk+C8RBROS4TRmNSSFAsz5QNSakEbPGl4fhVTpGIkobOpKShywzpUFJctSoETbSaTSNWNcoN+UWOGS8PPwSVTZEoYgJXKWEBshQsywGJIfKAxrWsU8HLlyFZ5bghZoFEUYhiHqKm9oM8H7PlBWZinKpipgCVG6i5CtDzekMm8GCJpWVZgokhOVgl1EgBnoARQ7RdyjDG2halKSsK9mZ0yco50nKzijHSg6RtBOCQwSwoANztbT99jGOwXETJkzCkOpL0328gCfSCcr2ZZSlGZlSVZiQxoWISCwchR35opggpRTv7E8smnVB8cRSD3hXNc6Cm39JPnD5iwslJYtsQSx1bbTyMZ3EKlKMlORAZLFgNUPt1iDElICVIUxaoJdJo4cWAcGoa8angVdkPiP0K/G5SkKyqAyvp8CK6/vtHZGHSKpev39/wCYix/EvaypZI0YvsQ/8+ZhnDp10Hy8Pt/jHmuo5XGX9GbE7haLWJCsisnfyqy2u3KfWMVhe0eISsLWVKyEpmSiAKe8KCigQ4/zG6+Y8Pv/ABGT7W8Ly/8A3MsUb8wDVI95hqnXp4GEuUZU39CseLW1r+x3GzpiGVLmrVKmB0LCiHH6SxuLQNUZypwme1NJZTVZJDqCi3i1vDaK+B40JKVIE1GQnMEkoIBZiRmdn6Rybx4KWhftE5ZZckEAJcM5ysN4Vxb2pMh/xp8mr9TQYJZlMiY0t1flzDVifdXSqFHQu29OUrgTJmlTS050FlhhRQ2OojCntBnmJdakl8vIVUNtX3SaFq+cSzlJwqkrlzFrMucqWsZSeZLtQaHKWvp4RXjNbRZRilxci4jCql42anKAlRUsnQJooNZqFi9mLQP4lKUJs1SELVLopRKeU5r5VWLGnTWjGNLMwU2dN9szIUnMGL0MtGmrEHXUeRfh86YrCsslSRlTcED/AFWbwUEeUGUYtcl6C/EnezFcM4p7NORQMyQT3X5pZ1KDp1TY/GLuK4cmahSUzJapaxRYWlJbqlRcEahoh4nwYhXtJLf1I08RWo6em0UESsXYYcgf/sT9BEqjPb/XyLkxRk76YZk8NIUMs1GZwxSou/8ATlcjo3WNZgJZQl53eYuUihOhYMHNHLDwjIdnZWIROedLCE5SM2dyCWY1DMz1/mNVxrE5UKRJmImcnIaM5FMxFwCXeNX4fHiUXJv+zolwcXSJFYhD3A8WhR5njTO9or2s1OcGrIJFv9w8PKFEJY+TbitGlUlt/YZj5hUoEOAAQS1WN2qwoL1paB0mY3uBSSzhBBIAcal3YCgFtWtzieOWVrShNm5g3dprb1GkDzJOVJQZiAt6lXKX2y90VJdhrAjHRhSCS8axcrqSySGDjwqEm4Dueu8M/HGXQpLVU2odWbvGjPtvA7FLKFZ6TEgAGvdU76EkeLQpPGFJzAuoEmqVEFza+n0A1inAaglLxssJJzggmuYEFyCzt8+j00in8QByZSGUQCsg7kAsQwYEF6ONBEQyzKFKQScoLg1tRQIA6FiWaJcJgES1sQg5rHMWSNwCGJdg9xvAaSOPYxgpKZfshLEwszKQCV0AqTdROjW9Iw3DEHDcRmycMlShlBmJJZMtBAPeJ5WNgdKavEPD+12JkgJQpC1JcpLErSgAkUsTlCj71tYd2F43+ZiUzFZZ09QWlaj31VIDmhNQQPGlI2KcZNVo5INdvOKLk4TIiQFCYWXPKgQhJplKXrWlWGlzB/srMQvCyEYdI5kpIKSzEjMsmlSS5L6wF7ZKSjh6sy3mzCUCUmqsyi+ct3UipegpSpaMXwf8YlJ9mnEy3AVyhklyzgEODfmFNzZ2nkUZW/8AwNBftYkSscpEtKDOU2dCQCStR6e9lY7mkHOx8memYTNkqlhmcm59aRW7EdnlSz+KWousPlVzFRvnUVBwp3sTu9TGzVMA94Xe/U9egjBli5u0i2J8UdB+BP8A5bxU4jLdPhT6fQQ6diP0qBJLsCDp+3yiFImlgoOH5gW9bbgQv5OD/wBD/m5FRC2L/qHxv9fhHULSLFSXpykNrpb4QUTh0UZHhTWv0jplpF0gV2+97x0OUVSkjpU9tApc1RL5jdrClGFh4escJds7qY+8Sw6sEtrrBMzU7DTT71cQhigNPpo/zHz3i1ZH+b7CfL6FArNeXxvb7+UNEpYqEqcWoaj1+6bwRGI6H7t8K+USImgtUeh+/wDAiU8d7k3+g6l6IZ+JTRzlO2v3/G8SJWlYpUG+z+B0P3rEU+QFMo6UNW+x9DC/D5QclCd/2Pn8YD/ifRfqD+UpI7N4QWw8uvT42+/WLUvhslKVBMpIzZXAFCytd6VY7eMU1YteqvEUofT79Ynly5pZlfE/Qfb9IVZI+4XF+x3DcIkoOZKACxBpurM9dXfoIkTgAFJWVKKgC7sApRL5iAGzO9hqYj/CTKOv4mvyYxz8EaOvVq/XmjviL0+4eL/aL7DX6X9Pv55nCIGGlzJicpMyaQA5ZIS9g7UOU03gx/y4aqF9hQdbxTxHDAhtUpKil/dKi5JfvVHRg2zhoZYxjKlsEottWc4YlayozUKSCxDAgDwG1ovZZO43uT8obg8U3Kr60+FvvpEmKwruRf7tW/348knHlFJnPumMSZI062MUsOpKJYQlBBS+VQAyqvcEg11GhdrPHCN/pX40MVOKzQmSs0qG01pZqEP8Iisrukl+g/H3AQle0/MClc5J5JZap/qykEWZtIUHeGS2lIHR7tfmrTrCijztOkDijzrivDZhmqDgAAaqylyauzUDagsWilOw+UEoIZICQoA1Ov6qHx2tG54xwhE9PPcCittQPB/C8ZrE9mpx5cyMgDJbM4Nwa06X1pHY88WtswqSM4vChKQcxAJNWIegrSjAnzeOIlgUBALEuCRYEsKVcAEVuR1EFZ/AMSAFeyKkZmJFTmNEjKDmNACctnPjFXC8MngKflfKO8KuRbqA2uojSmmVWxqeH5xmQlROorQtvrXShZ94llYOY+VLVAOgetQR400r5xoJXZFIYmasHUJYAUqARXYfSLEjhKJRYVCd7FTggkEkON6GFm+Ks5RbJ+zeIXJlOl0kgZgs2YlyAokAqJq16Xi1MxYvyAixA6dLeUV8V/pkP+keeYH5AwOcjrEHIaUuGkVsYl1TzmALBaSkNUVNgL1EGuG8RUmWllkkhOYhzUB9TAYB5rbpI/8Ab18YK8Gk0S6aZQxOlNtY7JOo7BLI0GcHxUqcFJILurKNvGDGGmpXmIBGVrtq+2zfGAwmPTrejW8fGCXCV1Wn+jfZafpGZS5OqBDNJySLmGVVHi193TtuYMEvXo/yPyeARWwJful7nRlQdFW2f6kfIiNf4V6aL5URT5jU1elN6/N4rsVFteun3/jaJMSLGn2GjmHWyvE77xTj8OLrsW7eySXhxQly/U3voOjdYeJSQO6KGtDa/wCxiRrjzF/u/wA4WoLOFDY+Iudn+EY3OT7ZZRSI1YYVGUatTQlyL7/SIpuHGhvWrfvt4a1iwzB27tDQW/wxjp1DtqKj6dfnBjklHpnOKZSTMIceoOvgf39YsyFuPv7/AJHWIMUt1Br61fx+FIUglz/k9bfbxti1XMg1uiHHym59DRV28aQ3BTmOU11FD9fT/MEV1G+/38fWBE+RlOU+KaE02+9Iz5ocZcl0ykHaoMAjp1qKHe33Qx1zrXcVqN6D79Iq4LEEiruL6P8Af3eLJI3tUFzbb7+kRcfQdMcH8dr1G1/v1jhT6aOPgXP36RGqanUgPvoejmG/iUbp6tltv0gUzrRQxWGy2t6t0vY/ekS4TFEcqhTrp/F/D1EWF4pBoST5XHWkDZiQ/LbQtboX+/NiXUnF8kBq9MIYrCuHF/n56Hr/AJjLdoiTklarVvtysQ13UPSNBgscO6TTxFPTTr/iBHEEe1x4QGaWgP5JzXH+5AfpFuMZ/PHv0ETa0y2R9l6dIUOWmrEAtuS46RyM1DsDpxXMczZUh3zC/wCnpSsUMfxpJSFJylPKW1qC+ruCUigPxECV44K7xJIdJFD3nNad19HLZfF6C5mxAUAWBoRqoipdnA9W6UjhR5yRpcFjsywlTBLJdR0WrelmpEBwCTiJc0Fn7yNCSzEe69nr7usCcNikgIBJCmfMSBXuknNUqAvrSJJOPOYlhlCq94BS2q1KNs23nVa6KKTSo2Bwas2WmY6Agm7lm+6RXTwpaqlg5u2528N4HSuKHMgJJSxC8oDC7OqlTdhuHjSYLEhaUH5kigFCx0NIXLkbWi+KSboFcS4MoJTz3XtslT69RA4cK5uZR6Zd41s6SiY2bNyFfcIY5hLd+U2yfExEMFKGVkrr16PokRnlJvpiZMU5S0ZVeECMTKA1cP8A9JP0i8pISyQGA+/lDuMykJxWH5OXMkFLmuYqTv13g6mQhgr2SHcVIB1G7x01078HSwSlQATKFR9/fSCfBABMbUoWG/6SfA1EEUoDlkS2b9Kf/GOKmrKSEnmD8o1Y6tp9IEYu7Oj+Had2caqgXq1z5aeEFMEoqlp3YDzyt8xAqVKKghSEzUqrmK0pCSA3dAOrltd4v4aaUIU6VHK7kJKgBmJqRTU0vGnAnCWy89rRbWlxrcHTW9/GKs2URQt/Hz8qw4YpJYV5gwLAjca7RbcuDa9vJ/ofAQ7lLk3DaFpVspS5igQ1TYA7lqU28oB8H49PmYufh5klISjOpBAcjKvWpcFJSXp+2lmKUlygPM5gillGxLDQnN5dIvyVhE0FKEJCqzFBLEgJOXMyXvqWhnGL7VHW10DDiNk1s1LioHo8QnFKLAGgsdWIpb518Im/DJ9G208tmh6MOkXH2L+lw8MsMV4A5tlFFSw13If4UH3SLslASHcUoQCbfdYe7Us22m/7xz26dVAef3q3lAyRlLTaR0WkOFD0vY2/g1irjUBQZwCKiv3/AIaHTcRLILqDeremx+EUZeGUQwsLEfsa0+REJJtR4fzBSt30MTKVQ5b0IYno43h4wi9qixa+lXO8EMMlQSyr+vlQeXgRExtY7V9Kv6ekTWKCXzOhuUvCBYwajux0pe9P41h4wK6Vr43HkPP1i+tTFiPLf4/d4hXiXsH6jXpsTrr5RSOHG9qxXOSIE8OP6m2qaffyO0NmYFIPMpKUkHMpY5ab3ib8Qen3+/wMNOJNbaCu53HQXG0OsGP0BzkV50lKB+ZNUqXLIytlKQbcqgnMQaFiTY+JB9nZoM6bPJWElxyJSpbLU4ZKrsEptWLvavEBOHLAOpYQkhqOL76ekLspLPsFDkCVqKgrLzJKeTvPblNOsdJKO0qCrZY9upTukqagVlSHToWNvCFBlaa3CehY+ji0ciCp9y/f6jM8iySwnLlVlYc7c515gdnZ6jQOGMRyES5RJKAnulKll1lVyDUVd7aCxilMxOU5UAlROYpbfYpDs5PxrWJlBJTlRMSFEOXezbt1s1/WK0Yy1i13IT3lVUUuGs5ALDlcPsBtDphSWU75AwBI5nDkgE1Y9XDGBqcPNlqPs1hVASQ6t2HUm7OdekQ4rHzwywnIDTMUsM1ntyu+pa1mg8fQNBXFYoIZ1d6oFXAuXBTR9+kaHsjjQtaBlypKsrgJdZDkvUEsKuzJEYJ1zwyQorHeJyhwKgk6G2tgdI0vApye5MBXcgAAA2HMXzNQUAu1RAlFLs7o9VThE9S7a3JH7Q9OFTSj0BFTdyPlFDhvEULlo91TAlAuAKDlZzQeUWpkwtcVTQj3h0ax9YeKi98S9v1Mx24QlK8OsABpgUfBM1Cq+AjXAJGw7/wIjGf8QUPJe/fYs2idPERpJc0KSlVGUkqd6Mag9Xh0lZz6L00ZgQC3e+LN6xTxuOUJKBMShwSEhACcylUADEn4C1Yr47GolJK1uKA3cv53Ufo+kQcMlTFK9tNos1Qgv+Wgl6brJ1Y/SC+XgGi9wwTVS1zSqWWD5SuqQzBkgFn3N4eMKpQP5sxKV0UjMQn0fd38Y7h0oC3yAK2ADubejGtIuJ969wXfSh33BjPKUuSjLodJVaKEvhoYVHLl08o4rHEFuXV7moo1/toIzLt4/uPv4QL4hRbvqCzb0MdlXw43DQYfM9kUxRnEIUpSR7RJOR0uARR9AQz2iHHYkpnqUZqyh2lgmiarcj9RKQA5Jud4s4WblmBnLjUag+EQ8QSlapagF+zSSFLADOR7oOpIyv1O5g4nyxtyfr9kLLUtfvYNxPFZiiQgrD2U9bNofGLPDMNOyupJqbEl9tfXygtgOHgEqUguapD90W3v16xcCOV8rlN3N2v6ivnGdyXuVpgoYJbl0hj8KeWlY7+FWWqkEH1+Oo+MFSAFPyB/pbbT6QgaZcwpZh6a+UJ8odgefKKSxJZWwo9tR0b0iTh83KrKX8/MD9jF7Fys6NXvZvEbfyIEM4fKXF633F9b+kNfCSkgdqmHVHy+2/g3McXQE5SQbhze38ekQ4OZmS5+6UPmKeMSTkuLaC4r0Nj4W2jZKCyJMkm4uimVOWegu+vjc06v5R1CCq7geFh11PgaRwpLKSerP18SPlE+EmhnB8QGNN6As0dkk4xtHRVvY9OGSKV1YsfMeHSHGUL5SdwwuP2h7ac39Jt+0Rz5hSlS8qiUJJIBuAHYVPl6Ri5SfktSM72hQ86XKSZCSAZoTOJ/MdxQgmoL2fR7xc4JJJw6XYEZgQC91FXI7Ucs/SA2L7LTMVJmYteVQUHSxcZS9E3oPGNTwueFypZTlQyQGZrcpDPRiG9I0SnKEULSZBnb3m6AZvU7wovljXMB0YfV4UFZ16CfD9zwTFoUhRmSWZIKVAKBIbowPizih0iqrHKzBSZnMQxYEBw7Bm03u59G/glJSakAEZilsraEF610al4Z+HZQzpdw9SCVJJABFW6UJ12eLpEEi4OIzFAk5EsyQ6CST+qxqMvhSCUiYCsOvIoJJz5yrVtaB3cemsBkyXOVWdi+Uk1BqKg9Rl6OKxyZggmzEkgpao+ddPOA0ANSSlCgJU1QBYkpy8wZxmao+vq0s2aCoqllWYsAEkk6jM2mzuBSwvAj2EwOgC6WcUBJahoHqwbcavBfgWHBWQtKs6SFahrH9TEeUI4oFBvhhUEAgnMXLsxYliL0pTrF/DrKS4uC48fOIwK3Jp96Q5Iqb3+ghHPwjQo0TYvFTZ5CfyUDKtjMSct3LNV7eog12Wxvs8HLM1cshClJQpHvhIIoHqynS9LdK59HB/xZMtCMwQMxJGpFLn6RW4Bw1aZ6cKpkglWUtUMCoi9R8oE1cB0bHAyPxMz285sob2aGfU1+Hn4AQVMqhNTzF6Ea0c7AaRJh5eRkhQZKEgPsmm94fLU+YZtTYDVjsd4hHJKL0M4plLKO6dbaP5P5uYkw6wSQSC9HcW01begERrokV/SdA9twSfKkSBRKhXQ2UTtoAI36kiHTLINAWrynz7vyihxNFBUC4+o16xeCSQ3+4ettYixYdNNgr6bwuaNwYYOpAha6BWY6O2xobDYmDeUKQGBtQAUB0bZoDAUKSoAOR5Gu/WCfCp+aWHJJF2/gbxhhtNf1LvuyY1AVlV1c6Gh13+UdyMruprudR5aj5QkAcyWURfUUPiRq8cKXT3XI3apF9dfrChFloU8qWt8x99IXtbKzDq2g110PyhwDMoJSxpQ72Nvt4VQSCUgGtvI6jx9Y44bY3Ux6a+mw+BgXj5GRbsrKrYmlfEWPwME3cZc9RZm8jDJ8sTEEVe9tRcWbcQ8driB62DMKrIvukA9dNR9R/EFRWtH+H2aecBWcNzFQ1r5H76wR4fPBSzEN8nqPI19Yr+HyU+LEyR8nZ0pjQeFKtt3elzDEKUC4d9RXl3Nmfp5xcUNPH1b67mK8+QAxoz0DMB4j3q/esaptLskvYklTAQzqIPd09KDxESM/unMOtCPXX5xSJqDY159/AafxD0zlOHryuGJfS9aAj4xlng8xKrJ6ka+Eyy6khcsK7wlzVoBOpUlFPGLcjDiWlMsMlI7pv1ubnqb1hgxCHFDUOQfLfX70jqJqGYAMQSN/gPOJuM+nY6aOzFJJ5lIf76woarHNetLgXjkFY5egrkjwKeoFBDJSyqEE1JDHpdv2MU1FvyxU2odTSh8dLR6jxf8A4cSlpHsUzCzsoFAZyXzDKMxJagAAbrGZ4x2SVISFz0qyqp7QCgJBy25XzBN75rUjUskX0Q4NGcSCogS0qICUkAuTUuB9Q1drwXw6MWOVMo8wNVoADgC5CQCSLP0jQdneEBalzUJHeSlABcqeWlXkwLGtCoiNfJ7NKUHWvK5slObpoYZpVbBxs87weBmcgWaqcOxSoUI5X5VUs+lmaD+HQzAElmDliTSjm5MaVfZgf/kNNMgdvB/nDpHZtIU6l5290CrdS7D6wOIUqM+kOpnqWGnyjQcM7POCZqlCpYJY9P0loOcOShAIQlKddaBtS3nfeLMsnIS4bmNupO8ZJuS0XikwfKwHs0A4dc2SSlOYoZlUFSFggnq0LB8HRKme0ZcyaonNMmqBUQxLDRIetALRemFkAZ9BSnSOzCHTzE10f9J2hOcqqx6R1jmskcp16jpCCiMzkCr2/pHWIpsxAUCXZiHL3JDX8DECySosnKRs3MnoCL+kPjxOT9hZSSGkVarAuXZulU1G946kuS9QKXzBzrWv2Y4kBuVgP1VTV7HQnxiwJRyE9CwIcjzprvGqclCJKKtkxYPtQ1v+nXo/WGKQ7ginMmvw+zEhDm7uCPO4+sNOrf0nSlfQUDw0HyghZaYFAIVRIDjfbwHWLfC1kLUksHr6v9XiDHJAWeY0U7PofDoYjCglaVAKeoqD4i/h8Y8+L4S2aHtBqZRQOY6g2oPTdvWEkBzVRBbe/l0aBJxCszc1Q9x566uIYlanII61Oh8twYNw9zthXlAIUKVZzp5mm3lDTORyjlBcV8q+V/WBaEEpKXAaln8NRo0NVmKXeo23FCK+Ygco+h1MLfjEverCldT4aNEX4wczbnTUW11pA2apIZWd96h2Ph5HyjrJzOAog0NFGun7ekFTrpI6iTFLc+0TQG4bTX0NfWIkTMqgQu53F/5FPSHy5BzFpRINuUBjqK+vrEicNMKcuSjUdQtpZ7ftAqTdpHWkEpRBAIHKRT1qPEaeMOBu7dX+ZPUNSKmHzoBzN5HXTSxG0NVjAzhD3o/qPI2/l42vJFxqeiPF3ouezJLFgWoq5b+KfCIDhmFwCARtXd3r/MclT0r2e4q9PDXbziwgVcADanwPzHnEccZ9xeh5OPkokUcFwEMNfKngI4qXuAWTtfqNj+8ECpnr5i2z+McANvg/wPTURpSn5ok68A5amoS3+0lj17sKCJQTUBR6inw3hQ4A6MMhyMiW8BHOIcNkqlKSqTLUkgOkoSQai4IhQohFK0M2V+A8LkS5bS5MpAz+4hI+Qgl+GRTkT/aNo7Ci0umKuxkzDIY8iat7ohn4OXb2aGe2Ub+EKFHR6OYybhJb/wCmj+0Q+Zg5ZJ/LRb9I/aFCgS6OQ9WFQ3cTp7ohLwyHHInXQQoUTilYzZDKwUvMfy0f2jfwhLwcvKPy0Ub3R+0KFFhDk7CSwCyEi1kjrEknBSyKy0a+6P2hQolNbHXQ5OGQAlkJFvdGxh34WWw5E2/SNoUKHj0LLsqzcJLIqhJpqkQpmClU/LRce6N/CFCiLSsdM5+Cl0/LR/aNj0hfgpT/AOmix90ftChQKR1kE3BS3H5aK/0j9okRw2TX8mX/AGJ2HSFCguKoNlqRgZQFJaBX9I28IenCobuJ190WjkKLRRNnFYWXTkTp7o3EPThZf6E6+6IUKGAMOEl/oRb9I6xRw/DpJFZUs29wftChRLIhok0jAyhaWgXskdekWPwyMp5E6e6N45Cg4+jpDjhkZ+4mjNQa3iM4VDJ5E/2jZ47CigDs3CofuJ/tEKFCjgH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2627784" y="45159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bg-BG" dirty="0"/>
          </a:p>
        </p:txBody>
      </p:sp>
      <p:sp>
        <p:nvSpPr>
          <p:cNvPr id="10" name="Правоъгълник 9"/>
          <p:cNvSpPr/>
          <p:nvPr/>
        </p:nvSpPr>
        <p:spPr>
          <a:xfrm>
            <a:off x="1187624" y="3867894"/>
            <a:ext cx="7056785" cy="523220"/>
          </a:xfrm>
          <a:prstGeom prst="rect">
            <a:avLst/>
          </a:prstGeom>
          <a:effectLst>
            <a:reflection blurRad="6350" stA="91000" endPos="35000" dir="5400000" sy="-100000" algn="bl" rotWithShape="0"/>
          </a:effectLst>
          <a:scene3d>
            <a:camera prst="orthographicFront"/>
            <a:lightRig rig="morning" dir="t"/>
          </a:scene3d>
          <a:sp3d extrusionH="76200">
            <a:bevelT w="139700" prst="cross"/>
            <a:extrusionClr>
              <a:schemeClr val="accent3">
                <a:lumMod val="40000"/>
                <a:lumOff val="60000"/>
              </a:schemeClr>
            </a:extrusion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БЛАГОДАРИМ ЗА ВНИМАНИЕТО</a:t>
            </a:r>
            <a:endParaRPr lang="bg-BG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39502"/>
            <a:ext cx="6696744" cy="2962107"/>
          </a:xfrm>
          <a:prstGeom prst="rect">
            <a:avLst/>
          </a:prstGeom>
        </p:spPr>
      </p:pic>
      <p:sp>
        <p:nvSpPr>
          <p:cNvPr id="13" name="Заглавие 12"/>
          <p:cNvSpPr>
            <a:spLocks noGrp="1"/>
          </p:cNvSpPr>
          <p:nvPr>
            <p:ph type="title"/>
          </p:nvPr>
        </p:nvSpPr>
        <p:spPr>
          <a:xfrm>
            <a:off x="866216" y="267495"/>
            <a:ext cx="6571060" cy="504055"/>
          </a:xfrm>
        </p:spPr>
        <p:txBody>
          <a:bodyPr/>
          <a:lstStyle/>
          <a:p>
            <a:endParaRPr lang="bg-BG" strike="sngStrike" spc="-300" dirty="0"/>
          </a:p>
        </p:txBody>
      </p:sp>
    </p:spTree>
    <p:extLst>
      <p:ext uri="{BB962C8B-B14F-4D97-AF65-F5344CB8AC3E}">
        <p14:creationId xmlns:p14="http://schemas.microsoft.com/office/powerpoint/2010/main" val="31582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94DFB-E970-4CB9-9862-6255E3B40BC2}" type="slidenum">
              <a:rPr lang="bg-BG" altLang="en-US"/>
              <a:pPr>
                <a:defRPr/>
              </a:pPr>
              <a:t>4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ИЗПЪЛНЕНИЕ  НА 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ПРИХОДИ, ТРАНСФЕРИ, ФИНАНСИРАНИЯ  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БЮДЖЕТА</a:t>
            </a:r>
            <a:endParaRPr lang="bg-BG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1" y="4774274"/>
            <a:ext cx="2848581" cy="369226"/>
          </a:xfrm>
          <a:prstGeom prst="rtTriangle">
            <a:avLst/>
          </a:prstGeom>
          <a:solidFill>
            <a:srgbClr val="FFFF99"/>
          </a:solidFill>
          <a:ln>
            <a:solidFill>
              <a:srgbClr val="CCFF33"/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/>
          </a:p>
        </p:txBody>
      </p:sp>
      <p:sp>
        <p:nvSpPr>
          <p:cNvPr id="19" name="Закръглен правоъгълник 18"/>
          <p:cNvSpPr/>
          <p:nvPr/>
        </p:nvSpPr>
        <p:spPr>
          <a:xfrm>
            <a:off x="6480104" y="1069402"/>
            <a:ext cx="2484386" cy="9982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Изравнителна субсидия и зимно поддържане    </a:t>
            </a:r>
            <a:r>
              <a:rPr lang="bg-BG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  <a:r>
              <a:rPr lang="bg-BG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318 200</a:t>
            </a:r>
            <a:r>
              <a:rPr lang="en-US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Закръглен правоъгълник 19"/>
          <p:cNvSpPr/>
          <p:nvPr/>
        </p:nvSpPr>
        <p:spPr>
          <a:xfrm>
            <a:off x="3034981" y="1892286"/>
            <a:ext cx="3163586" cy="1934992"/>
          </a:xfrm>
          <a:prstGeom prst="roundRect">
            <a:avLst/>
          </a:prstGeom>
          <a:solidFill>
            <a:srgbClr val="D0FED0"/>
          </a:solidFill>
          <a:ln>
            <a:solidFill>
              <a:srgbClr val="333333"/>
            </a:solidFill>
          </a:ln>
          <a:effectLst/>
          <a:scene3d>
            <a:camera prst="orthographicFront"/>
            <a:lightRig rig="morning" dir="t"/>
          </a:scene3d>
          <a:sp3d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„Бюджет отчет </a:t>
            </a:r>
            <a:r>
              <a:rPr lang="bg-BG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2“ </a:t>
            </a:r>
            <a:endParaRPr lang="bg-BG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„ПРИХОДНА ЧАСТ“</a:t>
            </a:r>
            <a:endParaRPr lang="bg-BG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41 913 068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bg-BG" sz="2400" dirty="0"/>
          </a:p>
        </p:txBody>
      </p:sp>
      <p:sp>
        <p:nvSpPr>
          <p:cNvPr id="21" name="Закръглен правоъгълник 20"/>
          <p:cNvSpPr/>
          <p:nvPr/>
        </p:nvSpPr>
        <p:spPr>
          <a:xfrm>
            <a:off x="6480103" y="3640808"/>
            <a:ext cx="2484387" cy="11334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Преходен остатък от </a:t>
            </a:r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2 847 203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Закръглен правоъгълник 21"/>
          <p:cNvSpPr/>
          <p:nvPr/>
        </p:nvSpPr>
        <p:spPr>
          <a:xfrm>
            <a:off x="148811" y="3640807"/>
            <a:ext cx="2505241" cy="11334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Целеви субсидии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2 021 788 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bg-B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Закръглен правоъгълник 22"/>
          <p:cNvSpPr/>
          <p:nvPr/>
        </p:nvSpPr>
        <p:spPr>
          <a:xfrm>
            <a:off x="156355" y="2247445"/>
            <a:ext cx="2480139" cy="11521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 субсидия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21 279 918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Закръглен правоъгълник 23"/>
          <p:cNvSpPr/>
          <p:nvPr/>
        </p:nvSpPr>
        <p:spPr>
          <a:xfrm>
            <a:off x="152209" y="1069402"/>
            <a:ext cx="2501843" cy="9982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Собствени приходи</a:t>
            </a:r>
            <a:endParaRPr lang="bg-B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данъчни и неданъчни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7 511 789 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5" name="Право съединение 24"/>
          <p:cNvCxnSpPr>
            <a:endCxn id="66" idx="1"/>
          </p:cNvCxnSpPr>
          <p:nvPr/>
        </p:nvCxnSpPr>
        <p:spPr>
          <a:xfrm>
            <a:off x="6190093" y="2859782"/>
            <a:ext cx="290010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аво съединение 25"/>
          <p:cNvCxnSpPr>
            <a:stCxn id="19" idx="1"/>
            <a:endCxn id="20" idx="0"/>
          </p:cNvCxnSpPr>
          <p:nvPr/>
        </p:nvCxnSpPr>
        <p:spPr>
          <a:xfrm flipH="1">
            <a:off x="4616774" y="1568548"/>
            <a:ext cx="1863330" cy="3237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аво съединение 26"/>
          <p:cNvCxnSpPr>
            <a:endCxn id="20" idx="2"/>
          </p:cNvCxnSpPr>
          <p:nvPr/>
        </p:nvCxnSpPr>
        <p:spPr>
          <a:xfrm flipH="1" flipV="1">
            <a:off x="4616774" y="3827278"/>
            <a:ext cx="1871803" cy="4603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аво съединение 27"/>
          <p:cNvCxnSpPr>
            <a:endCxn id="23" idx="3"/>
          </p:cNvCxnSpPr>
          <p:nvPr/>
        </p:nvCxnSpPr>
        <p:spPr>
          <a:xfrm flipH="1">
            <a:off x="2636494" y="2823509"/>
            <a:ext cx="3890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аво съединение 28"/>
          <p:cNvCxnSpPr>
            <a:stCxn id="24" idx="3"/>
            <a:endCxn id="20" idx="0"/>
          </p:cNvCxnSpPr>
          <p:nvPr/>
        </p:nvCxnSpPr>
        <p:spPr>
          <a:xfrm>
            <a:off x="2654052" y="1568548"/>
            <a:ext cx="1962722" cy="3237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Закръглен правоъгълник 65"/>
          <p:cNvSpPr/>
          <p:nvPr/>
        </p:nvSpPr>
        <p:spPr>
          <a:xfrm>
            <a:off x="6480103" y="2283719"/>
            <a:ext cx="2484386" cy="11521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Трансфери, фин. операции и заеми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5 934 170 лв</a:t>
            </a:r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9" name="Право съединение 88"/>
          <p:cNvCxnSpPr>
            <a:endCxn id="20" idx="2"/>
          </p:cNvCxnSpPr>
          <p:nvPr/>
        </p:nvCxnSpPr>
        <p:spPr>
          <a:xfrm flipV="1">
            <a:off x="2662526" y="3827278"/>
            <a:ext cx="1954248" cy="4603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96B86F3E-E877-43E8-9BE5-BBEA27B8CD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" name="Picture" r:id="rId4" imgW="1074600" imgH="1383120" progId="Word.Picture.8">
                  <p:embed/>
                </p:oleObj>
              </mc:Choice>
              <mc:Fallback>
                <p:oleObj name="Picture" r:id="rId4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130DF-98C9-451A-9BAD-EBAE460B57DD}" type="slidenum">
              <a:rPr lang="bg-BG" altLang="en-US"/>
              <a:pPr>
                <a:defRPr/>
              </a:pPr>
              <a:t>5</a:t>
            </a:fld>
            <a:endParaRPr lang="bg-BG" altLang="en-US" dirty="0"/>
          </a:p>
        </p:txBody>
      </p:sp>
      <p:sp>
        <p:nvSpPr>
          <p:cNvPr id="6147" name="Rectangle 33"/>
          <p:cNvSpPr>
            <a:spLocks noChangeArrowheads="1"/>
          </p:cNvSpPr>
          <p:nvPr/>
        </p:nvSpPr>
        <p:spPr bwMode="auto">
          <a:xfrm>
            <a:off x="542394" y="136823"/>
            <a:ext cx="8460434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bg-BG" altLang="bg-BG" sz="4800" b="1" dirty="0">
                <a:latin typeface="Times New Roman" pitchFamily="18" charset="0"/>
                <a:cs typeface="Times New Roman" pitchFamily="18" charset="0"/>
              </a:rPr>
              <a:t>Данъчни </a:t>
            </a:r>
            <a:r>
              <a:rPr lang="bg-BG" altLang="bg-BG" sz="4800" b="1" dirty="0" err="1"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altLang="bg-BG" sz="4800" b="1" dirty="0" err="1" smtClean="0">
                <a:latin typeface="Times New Roman" pitchFamily="18" charset="0"/>
                <a:cs typeface="Times New Roman" pitchFamily="18" charset="0"/>
              </a:rPr>
              <a:t>иходи</a:t>
            </a:r>
            <a:r>
              <a:rPr lang="ru-RU" altLang="bg-BG" sz="4800" b="1" dirty="0" smtClean="0">
                <a:latin typeface="Times New Roman" pitchFamily="18" charset="0"/>
                <a:cs typeface="Times New Roman" pitchFamily="18" charset="0"/>
              </a:rPr>
              <a:t> 2022 г. </a:t>
            </a:r>
            <a:endParaRPr lang="bg-BG" altLang="bg-B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10246" name="Rectangle 1"/>
          <p:cNvSpPr>
            <a:spLocks noChangeArrowheads="1"/>
          </p:cNvSpPr>
          <p:nvPr/>
        </p:nvSpPr>
        <p:spPr bwMode="auto">
          <a:xfrm>
            <a:off x="217602" y="1034555"/>
            <a:ext cx="8786817" cy="120032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Отчетени приходи                   2 481 </a:t>
            </a: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182 лв.</a:t>
            </a:r>
            <a:endParaRPr lang="bg-BG" altLang="bg-BG" sz="36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2"/>
          <p:cNvSpPr>
            <a:spLocks noChangeArrowheads="1"/>
          </p:cNvSpPr>
          <p:nvPr/>
        </p:nvSpPr>
        <p:spPr bwMode="auto">
          <a:xfrm>
            <a:off x="217603" y="1635646"/>
            <a:ext cx="8785225" cy="30623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Патентен данък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20 226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Данък недвижими имоти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271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167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Данък превозни средства      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872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865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Данък придобиване имущество      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1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315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570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bg-BG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Туристически данък       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bg-BG" sz="28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altLang="bg-BG" sz="2800" b="1" dirty="0" smtClean="0"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лв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Други данъци                                      </a:t>
            </a:r>
            <a:r>
              <a:rPr lang="bg-BG" altLang="bg-BG" sz="2800" b="1" dirty="0" smtClean="0">
                <a:latin typeface="Times New Roman" pitchFamily="18" charset="0"/>
                <a:cs typeface="Times New Roman" pitchFamily="18" charset="0"/>
              </a:rPr>
              <a:t>                    104 </a:t>
            </a:r>
            <a:r>
              <a:rPr lang="bg-BG" altLang="bg-BG" sz="2800" b="1" dirty="0">
                <a:latin typeface="Times New Roman" pitchFamily="18" charset="0"/>
                <a:cs typeface="Times New Roman" pitchFamily="18" charset="0"/>
              </a:rPr>
              <a:t>лв.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E8F9F5C-6036-4303-B010-A8AC329195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784477"/>
              </p:ext>
            </p:extLst>
          </p:nvPr>
        </p:nvGraphicFramePr>
        <p:xfrm>
          <a:off x="1641" y="54673"/>
          <a:ext cx="695325" cy="82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" y="54673"/>
                        <a:ext cx="695325" cy="825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17463" y="4462462"/>
            <a:ext cx="2268537" cy="681038"/>
          </a:xfrm>
          <a:prstGeom prst="rtTriangle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EB3B-1381-4037-BEAF-18A36898820D}" type="slidenum">
              <a:rPr lang="bg-BG" altLang="en-US"/>
              <a:pPr>
                <a:defRPr/>
              </a:pPr>
              <a:t>6</a:t>
            </a:fld>
            <a:endParaRPr lang="bg-BG" altLang="en-US" dirty="0"/>
          </a:p>
        </p:txBody>
      </p:sp>
      <p:sp>
        <p:nvSpPr>
          <p:cNvPr id="7171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7894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bg-BG" sz="4800" b="1" dirty="0" err="1">
                <a:latin typeface="Times New Roman" pitchFamily="18" charset="0"/>
                <a:cs typeface="Times New Roman" pitchFamily="18" charset="0"/>
              </a:rPr>
              <a:t>Неданъчни</a:t>
            </a:r>
            <a:r>
              <a:rPr lang="ru-RU" altLang="bg-BG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bg-BG" sz="4800" b="1" dirty="0" smtClean="0">
                <a:latin typeface="Times New Roman" pitchFamily="18" charset="0"/>
                <a:cs typeface="Times New Roman" pitchFamily="18" charset="0"/>
              </a:rPr>
              <a:t>приходи 2022 г.</a:t>
            </a:r>
            <a:endParaRPr lang="bg-BG" altLang="bg-B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 dirty="0">
              <a:latin typeface="Arial" charset="0"/>
            </a:endParaRPr>
          </a:p>
        </p:txBody>
      </p:sp>
      <p:sp>
        <p:nvSpPr>
          <p:cNvPr id="9223" name="Rectangle 1"/>
          <p:cNvSpPr>
            <a:spLocks noChangeArrowheads="1"/>
          </p:cNvSpPr>
          <p:nvPr/>
        </p:nvSpPr>
        <p:spPr bwMode="auto">
          <a:xfrm>
            <a:off x="2286000" y="2387204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bg-BG" altLang="bg-BG">
                <a:latin typeface="Calibri" pitchFamily="34" charset="0"/>
              </a:rPr>
              <a:t>		</a:t>
            </a:r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252414" y="1607344"/>
            <a:ext cx="8639175" cy="329320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Приходи от собственост	     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     695 708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Общински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такси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	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en-US" altLang="bg-BG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1 829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550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Глоби					      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183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998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Други неданъчни приходи	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                                         703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832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Постъпления от продажби	                                 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1 619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439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Концесии			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	     </a:t>
            </a:r>
            <a:r>
              <a:rPr lang="en-US" altLang="bg-BG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957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Помощи и дарения                                                           </a:t>
            </a:r>
            <a:r>
              <a:rPr lang="bg-BG" altLang="bg-BG" sz="2200" b="1" dirty="0" smtClean="0">
                <a:latin typeface="Times New Roman" pitchFamily="18" charset="0"/>
                <a:cs typeface="Times New Roman" pitchFamily="18" charset="0"/>
              </a:rPr>
              <a:t>      31 802 лв</a:t>
            </a:r>
            <a:r>
              <a:rPr lang="bg-BG" altLang="bg-BG" sz="2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bg-BG" altLang="bg-BG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Платени данъци</a:t>
            </a:r>
            <a:r>
              <a:rPr lang="bg-BG" altLang="bg-BG" sz="24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bg-BG" altLang="bg-BG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bg-BG" altLang="bg-BG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bg-BG" altLang="bg-BG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-54 </a:t>
            </a:r>
            <a:r>
              <a:rPr lang="bg-BG" altLang="bg-BG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679 лв</a:t>
            </a:r>
            <a:r>
              <a:rPr lang="bg-BG" altLang="bg-BG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авоъгълник 8"/>
          <p:cNvSpPr/>
          <p:nvPr/>
        </p:nvSpPr>
        <p:spPr>
          <a:xfrm>
            <a:off x="252414" y="961013"/>
            <a:ext cx="863917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bg-BG" altLang="bg-BG" sz="9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Отчетени приходи                  4 334 </a:t>
            </a: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399 лв</a:t>
            </a: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bg-BG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6C98BF07-17AB-4954-AD0B-3F111D7E71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436B42-7928-45FB-A15E-E0697E01D8DD}" type="slidenum">
              <a:rPr lang="bg-BG" altLang="en-US"/>
              <a:pPr>
                <a:defRPr/>
              </a:pPr>
              <a:t>7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68675" y="-7144"/>
            <a:ext cx="8460432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4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 </a:t>
            </a:r>
            <a:r>
              <a:rPr lang="bg-BG" sz="4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2022 г.</a:t>
            </a:r>
            <a:endParaRPr lang="bg-BG" sz="44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" y="4446985"/>
            <a:ext cx="4211959" cy="696515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12294" name="Rectangle 1"/>
          <p:cNvSpPr>
            <a:spLocks noChangeArrowheads="1"/>
          </p:cNvSpPr>
          <p:nvPr/>
        </p:nvSpPr>
        <p:spPr bwMode="auto">
          <a:xfrm>
            <a:off x="142844" y="1660922"/>
            <a:ext cx="8821644" cy="31854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11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Обща субсидия  </a:t>
            </a:r>
            <a:r>
              <a:rPr lang="en-US" altLang="bg-BG" sz="33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bg-BG" sz="33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           21 279 </a:t>
            </a:r>
            <a:r>
              <a:rPr lang="bg-BG" altLang="bg-BG" sz="3300" b="1" dirty="0" smtClean="0">
                <a:latin typeface="Times New Roman" pitchFamily="18" charset="0"/>
                <a:cs typeface="Times New Roman" pitchFamily="18" charset="0"/>
              </a:rPr>
              <a:t>918 лв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Обща изравнителна субсидия </a:t>
            </a:r>
            <a:r>
              <a:rPr lang="en-US" altLang="bg-BG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    2 318 </a:t>
            </a:r>
            <a:r>
              <a:rPr lang="bg-BG" altLang="bg-BG" sz="3300" b="1" dirty="0" smtClean="0">
                <a:latin typeface="Times New Roman" pitchFamily="18" charset="0"/>
                <a:cs typeface="Times New Roman" pitchFamily="18" charset="0"/>
              </a:rPr>
              <a:t>200 лв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Субсидия за капитал. разходи</a:t>
            </a:r>
            <a:r>
              <a:rPr lang="en-US" altLang="bg-BG" sz="33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bg-BG" altLang="bg-BG" sz="33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212 </a:t>
            </a:r>
            <a:r>
              <a:rPr lang="bg-BG" altLang="bg-BG" sz="3300" b="1" dirty="0" smtClean="0">
                <a:latin typeface="Times New Roman" pitchFamily="18" charset="0"/>
                <a:cs typeface="Times New Roman" pitchFamily="18" charset="0"/>
              </a:rPr>
              <a:t>800 лв</a:t>
            </a: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>
                <a:latin typeface="Times New Roman" pitchFamily="18" charset="0"/>
                <a:cs typeface="Times New Roman" pitchFamily="18" charset="0"/>
              </a:rPr>
              <a:t>Целеви трансфери                     </a:t>
            </a:r>
            <a:r>
              <a:rPr lang="bg-BG" altLang="bg-BG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altLang="bg-BG" b="1" dirty="0" smtClean="0">
                <a:latin typeface="Times New Roman" pitchFamily="18" charset="0"/>
                <a:cs typeface="Times New Roman" pitchFamily="18" charset="0"/>
              </a:rPr>
              <a:t>      810 411 </a:t>
            </a:r>
            <a:r>
              <a:rPr lang="bg-BG" altLang="bg-BG" sz="3300" b="1" dirty="0" smtClean="0">
                <a:latin typeface="Times New Roman" pitchFamily="18" charset="0"/>
                <a:cs typeface="Times New Roman" pitchFamily="18" charset="0"/>
              </a:rPr>
              <a:t>лв.</a:t>
            </a:r>
          </a:p>
          <a:p>
            <a:pPr eaLnBrk="1" hangingPunct="1">
              <a:spcBef>
                <a:spcPts val="600"/>
              </a:spcBef>
              <a:buFontTx/>
              <a:buNone/>
              <a:defRPr/>
            </a:pPr>
            <a:r>
              <a:rPr lang="bg-BG" altLang="bg-BG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Възстановени трансфери                     </a:t>
            </a:r>
            <a:r>
              <a:rPr lang="bg-BG" altLang="bg-BG" sz="3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bg-BG" altLang="bg-BG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423лв. </a:t>
            </a:r>
            <a:endParaRPr lang="bg-BG" altLang="bg-BG" sz="3300" b="1" dirty="0">
              <a:solidFill>
                <a:srgbClr val="FF0000"/>
              </a:solidFill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142844" y="1017985"/>
            <a:ext cx="885831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Отчетени </a:t>
            </a: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субсидии           </a:t>
            </a: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25 619 </a:t>
            </a: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906 лв</a:t>
            </a:r>
            <a:r>
              <a:rPr lang="bg-BG" altLang="bg-BG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E9D4C6DF-4148-4241-A547-5DE0D5EE50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6D447-67A4-47C4-B6DF-40321D38AD7A}" type="slidenum">
              <a:rPr lang="bg-BG" altLang="en-US"/>
              <a:pPr>
                <a:defRPr/>
              </a:pPr>
              <a:t>8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Трансфери 2022 г.</a:t>
            </a:r>
            <a:endParaRPr lang="bg-BG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/>
          </a:p>
        </p:txBody>
      </p:sp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0" y="4462462"/>
            <a:ext cx="2268538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sp>
        <p:nvSpPr>
          <p:cNvPr id="13318" name="Rectangle 1"/>
          <p:cNvSpPr>
            <a:spLocks noChangeArrowheads="1"/>
          </p:cNvSpPr>
          <p:nvPr/>
        </p:nvSpPr>
        <p:spPr bwMode="auto">
          <a:xfrm>
            <a:off x="251520" y="1630997"/>
            <a:ext cx="8571790" cy="30162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bg-BG" altLang="bg-BG" sz="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Трансфери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между бюджетни сметки          6 121 </a:t>
            </a:r>
            <a:r>
              <a:rPr lang="bg-BG" altLang="bg-BG" sz="3400" b="1" dirty="0" smtClean="0">
                <a:latin typeface="Times New Roman" pitchFamily="18" charset="0"/>
                <a:cs typeface="Times New Roman" pitchFamily="18" charset="0"/>
              </a:rPr>
              <a:t>000 лв</a:t>
            </a: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Трансфери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 между бюджетни и ССЕС       </a:t>
            </a:r>
            <a:r>
              <a:rPr lang="bg-BG" altLang="bg-BG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-212 </a:t>
            </a:r>
            <a:r>
              <a:rPr lang="bg-BG" altLang="bg-BG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642 лв</a:t>
            </a:r>
            <a:r>
              <a:rPr lang="bg-BG" altLang="bg-BG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3400" b="1" dirty="0">
                <a:latin typeface="Times New Roman" pitchFamily="18" charset="0"/>
                <a:cs typeface="Times New Roman" pitchFamily="18" charset="0"/>
              </a:rPr>
              <a:t>Трансфери от ПУДООС                14 </a:t>
            </a:r>
            <a:r>
              <a:rPr lang="bg-BG" altLang="bg-BG" sz="3400" b="1" dirty="0" smtClean="0">
                <a:latin typeface="Times New Roman" pitchFamily="18" charset="0"/>
                <a:cs typeface="Times New Roman" pitchFamily="18" charset="0"/>
              </a:rPr>
              <a:t>727 лв. </a:t>
            </a:r>
            <a:endParaRPr lang="bg-BG" altLang="bg-BG" sz="3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bg-BG" sz="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авоъгълник 7"/>
          <p:cNvSpPr/>
          <p:nvPr/>
        </p:nvSpPr>
        <p:spPr>
          <a:xfrm>
            <a:off x="39414" y="907427"/>
            <a:ext cx="899335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bg-BG" altLang="bg-BG" sz="3600" b="1" dirty="0" smtClean="0">
                <a:latin typeface="Times New Roman" pitchFamily="18" charset="0"/>
                <a:cs typeface="Times New Roman" pitchFamily="18" charset="0"/>
              </a:rPr>
              <a:t>Общо трансфери             5 923 085 </a:t>
            </a:r>
            <a:r>
              <a:rPr lang="bg-BG" altLang="bg-BG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лв</a:t>
            </a:r>
            <a:r>
              <a:rPr lang="bg-BG" altLang="bg-BG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B24EB3F8-C76F-4F7E-9979-699F41F26C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63" y="6350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3" y="6350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82B78-2109-4500-923C-7F9299523936}" type="slidenum">
              <a:rPr lang="bg-BG" altLang="en-US"/>
              <a:pPr>
                <a:defRPr/>
              </a:pPr>
              <a:t>9</a:t>
            </a:fld>
            <a:endParaRPr lang="bg-BG" altLang="en-US" dirty="0"/>
          </a:p>
        </p:txBody>
      </p:sp>
      <p:sp>
        <p:nvSpPr>
          <p:cNvPr id="162819" name="Rectangle 33"/>
          <p:cNvSpPr>
            <a:spLocks noChangeArrowheads="1"/>
          </p:cNvSpPr>
          <p:nvPr/>
        </p:nvSpPr>
        <p:spPr bwMode="auto">
          <a:xfrm>
            <a:off x="683568" y="-17860"/>
            <a:ext cx="8460433" cy="8977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 </a:t>
            </a:r>
            <a:r>
              <a:rPr lang="bg-BG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със </a:t>
            </a:r>
            <a:r>
              <a:rPr lang="bg-BG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заеми 2022 г.</a:t>
            </a:r>
            <a:endParaRPr lang="bg-BG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4462462"/>
            <a:ext cx="2051050" cy="681038"/>
          </a:xfrm>
          <a:prstGeom prst="rtTriangle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bg-BG" altLang="en-US" sz="14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bg-BG" altLang="en-US" sz="1400"/>
          </a:p>
        </p:txBody>
      </p:sp>
      <p:sp>
        <p:nvSpPr>
          <p:cNvPr id="10246" name="Rectangle 1"/>
          <p:cNvSpPr>
            <a:spLocks noChangeArrowheads="1"/>
          </p:cNvSpPr>
          <p:nvPr/>
        </p:nvSpPr>
        <p:spPr bwMode="auto">
          <a:xfrm>
            <a:off x="179388" y="1140619"/>
            <a:ext cx="8640762" cy="226523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bg-BG" altLang="bg-BG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bg-BG" sz="4000" b="1" dirty="0">
                <a:latin typeface="Times New Roman" pitchFamily="18" charset="0"/>
                <a:cs typeface="Times New Roman" pitchFamily="18" charset="0"/>
              </a:rPr>
              <a:t>Безлихвени </a:t>
            </a:r>
            <a:r>
              <a:rPr lang="bg-BG" altLang="bg-BG" sz="4000" b="1" dirty="0" smtClean="0">
                <a:latin typeface="Times New Roman" pitchFamily="18" charset="0"/>
                <a:cs typeface="Times New Roman" pitchFamily="18" charset="0"/>
              </a:rPr>
              <a:t>заеми  </a:t>
            </a:r>
            <a:r>
              <a:rPr lang="bg-BG" altLang="bg-BG" sz="4000" b="1" dirty="0">
                <a:latin typeface="Times New Roman" pitchFamily="18" charset="0"/>
                <a:cs typeface="Times New Roman" pitchFamily="18" charset="0"/>
              </a:rPr>
              <a:t>между бюджетни сметки и ССЕС</a:t>
            </a:r>
            <a:r>
              <a:rPr lang="bg-BG" alt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g-BG" alt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altLang="bg-B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bg-BG" altLang="bg-BG" sz="4800" b="1" dirty="0" smtClean="0">
                <a:latin typeface="Times New Roman" pitchFamily="18" charset="0"/>
                <a:cs typeface="Times New Roman" pitchFamily="18" charset="0"/>
              </a:rPr>
              <a:t>124 582 лв</a:t>
            </a:r>
            <a:r>
              <a:rPr lang="bg-BG" altLang="bg-BG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bg-BG" altLang="bg-BG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Rectangle 4"/>
          <p:cNvSpPr>
            <a:spLocks noChangeArrowheads="1"/>
          </p:cNvSpPr>
          <p:nvPr/>
        </p:nvSpPr>
        <p:spPr bwMode="auto">
          <a:xfrm>
            <a:off x="0" y="4462462"/>
            <a:ext cx="2268538" cy="681038"/>
          </a:xfrm>
          <a:prstGeom prst="rtTriangle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bg-BG" altLang="en-US" sz="1400" dirty="0">
              <a:latin typeface="Arial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B2F93E81-BC73-4924-B7C1-9E9E740897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995788"/>
              </p:ext>
            </p:extLst>
          </p:nvPr>
        </p:nvGraphicFramePr>
        <p:xfrm>
          <a:off x="0" y="8954"/>
          <a:ext cx="6953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" name="Picture" r:id="rId3" imgW="1074600" imgH="1383120" progId="Word.Picture.8">
                  <p:embed/>
                </p:oleObj>
              </mc:Choice>
              <mc:Fallback>
                <p:oleObj name="Picture" r:id="rId3" imgW="1074600" imgH="138312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954"/>
                        <a:ext cx="695325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Йон – заседателна зала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Йон – заседателна зала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Йон – заседателна зала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7906</TotalTime>
  <Words>1860</Words>
  <Application>Microsoft Office PowerPoint</Application>
  <PresentationFormat>Презентация на цял екран (16:9)</PresentationFormat>
  <Paragraphs>434</Paragraphs>
  <Slides>33</Slides>
  <Notes>1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Times New Roman</vt:lpstr>
      <vt:lpstr>Wingdings 3</vt:lpstr>
      <vt:lpstr>Йон – заседателна зала</vt:lpstr>
      <vt:lpstr>Picture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g.nikolova</dc:creator>
  <cp:lastModifiedBy>Silviya Marinova</cp:lastModifiedBy>
  <cp:revision>766</cp:revision>
  <cp:lastPrinted>2017-02-22T07:29:22Z</cp:lastPrinted>
  <dcterms:created xsi:type="dcterms:W3CDTF">2013-11-21T18:26:36Z</dcterms:created>
  <dcterms:modified xsi:type="dcterms:W3CDTF">2023-08-21T06:13:22Z</dcterms:modified>
</cp:coreProperties>
</file>