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8" r:id="rId4"/>
    <p:sldId id="259" r:id="rId5"/>
    <p:sldId id="260" r:id="rId6"/>
    <p:sldId id="265" r:id="rId7"/>
    <p:sldId id="267" r:id="rId8"/>
    <p:sldId id="261" r:id="rId9"/>
    <p:sldId id="262" r:id="rId10"/>
    <p:sldId id="263" r:id="rId11"/>
    <p:sldId id="264" r:id="rId1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254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4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62200"/>
            <a:ext cx="7315200" cy="1470025"/>
          </a:xfrm>
        </p:spPr>
        <p:txBody>
          <a:bodyPr/>
          <a:lstStyle/>
          <a:p>
            <a:r>
              <a:rPr lang="bg-BG" b="1" i="1" dirty="0" smtClean="0">
                <a:solidFill>
                  <a:schemeClr val="accent1">
                    <a:lumMod val="75000"/>
                  </a:schemeClr>
                </a:solidFill>
              </a:rPr>
              <a:t>“София Интернешънъл Секюритиз” АД</a:t>
            </a:r>
            <a:endParaRPr lang="bg-BG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038600"/>
            <a:ext cx="6934200" cy="762000"/>
          </a:xfrm>
        </p:spPr>
        <p:txBody>
          <a:bodyPr>
            <a:normAutofit/>
          </a:bodyPr>
          <a:lstStyle/>
          <a:p>
            <a:r>
              <a:rPr lang="bg-BG" sz="2800" i="1" dirty="0" smtClean="0">
                <a:solidFill>
                  <a:schemeClr val="accent1">
                    <a:lumMod val="75000"/>
                  </a:schemeClr>
                </a:solidFill>
              </a:rPr>
              <a:t>Лицензиран инвестиционен посредник</a:t>
            </a:r>
            <a:endParaRPr lang="bg-BG" sz="28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5029200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i="1" dirty="0" smtClean="0">
                <a:solidFill>
                  <a:schemeClr val="accent1">
                    <a:lumMod val="75000"/>
                  </a:schemeClr>
                </a:solidFill>
              </a:rPr>
              <a:t>30 май 2013 година</a:t>
            </a:r>
          </a:p>
          <a:p>
            <a:r>
              <a:rPr lang="bg-BG" sz="2400" b="1" i="1" dirty="0" smtClean="0">
                <a:solidFill>
                  <a:schemeClr val="accent1">
                    <a:lumMod val="75000"/>
                  </a:schemeClr>
                </a:solidFill>
              </a:rPr>
              <a:t>Град Бяла Слатина</a:t>
            </a:r>
          </a:p>
          <a:p>
            <a:r>
              <a:rPr lang="bg-BG" sz="2400" b="1" i="1" dirty="0" smtClean="0">
                <a:solidFill>
                  <a:schemeClr val="accent1">
                    <a:lumMod val="75000"/>
                  </a:schemeClr>
                </a:solidFill>
              </a:rPr>
              <a:t>Светослава Митова </a:t>
            </a:r>
            <a:r>
              <a:rPr lang="bg-BG" sz="2400" i="1" dirty="0" smtClean="0">
                <a:solidFill>
                  <a:schemeClr val="accent1">
                    <a:lumMod val="75000"/>
                  </a:schemeClr>
                </a:solidFill>
              </a:rPr>
              <a:t>– Експерт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133600"/>
            <a:ext cx="5638800" cy="936625"/>
          </a:xfrm>
        </p:spPr>
        <p:txBody>
          <a:bodyPr/>
          <a:lstStyle/>
          <a:p>
            <a:r>
              <a:rPr lang="bg-BG" b="1" i="1" dirty="0" smtClean="0">
                <a:solidFill>
                  <a:schemeClr val="accent1">
                    <a:lumMod val="75000"/>
                  </a:schemeClr>
                </a:solidFill>
              </a:rPr>
              <a:t>Срок за изпълнение</a:t>
            </a:r>
            <a:endParaRPr lang="bg-BG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3200400"/>
            <a:ext cx="7010400" cy="1981200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  <a:buFont typeface="Arial" pitchFamily="34" charset="0"/>
              <a:buChar char="•"/>
            </a:pPr>
            <a:r>
              <a:rPr lang="bg-BG" sz="27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bg-BG" sz="2700" b="1" dirty="0" smtClean="0">
                <a:solidFill>
                  <a:schemeClr val="accent1">
                    <a:lumMod val="75000"/>
                  </a:schemeClr>
                </a:solidFill>
              </a:rPr>
              <a:t>120</a:t>
            </a:r>
            <a:r>
              <a:rPr lang="bg-BG" sz="2700" dirty="0" smtClean="0">
                <a:solidFill>
                  <a:schemeClr val="accent1">
                    <a:lumMod val="75000"/>
                  </a:schemeClr>
                </a:solidFill>
              </a:rPr>
              <a:t> календарни дни;</a:t>
            </a:r>
          </a:p>
          <a:p>
            <a:pPr algn="l">
              <a:buFont typeface="Arial" pitchFamily="34" charset="0"/>
              <a:buChar char="•"/>
            </a:pPr>
            <a:r>
              <a:rPr lang="bg-BG" sz="2700" dirty="0" smtClean="0">
                <a:solidFill>
                  <a:schemeClr val="accent1">
                    <a:lumMod val="75000"/>
                  </a:schemeClr>
                </a:solidFill>
              </a:rPr>
              <a:t> Изпълнението на поръчката ще бъде разпределено</a:t>
            </a:r>
            <a:r>
              <a:rPr lang="en-US" sz="27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bg-BG" sz="2700" dirty="0" smtClean="0">
                <a:solidFill>
                  <a:schemeClr val="accent1">
                    <a:lumMod val="75000"/>
                  </a:schemeClr>
                </a:solidFill>
              </a:rPr>
              <a:t>във времето съобразно приет </a:t>
            </a:r>
            <a:r>
              <a:rPr lang="bg-BG" sz="2700" i="1" dirty="0" smtClean="0">
                <a:solidFill>
                  <a:schemeClr val="accent1">
                    <a:lumMod val="75000"/>
                  </a:schemeClr>
                </a:solidFill>
              </a:rPr>
              <a:t>График за разпределение на дейностите</a:t>
            </a:r>
            <a:endParaRPr lang="bg-BG" sz="2700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505200"/>
            <a:ext cx="8915400" cy="1143000"/>
          </a:xfrm>
        </p:spPr>
        <p:txBody>
          <a:bodyPr/>
          <a:lstStyle/>
          <a:p>
            <a:r>
              <a:rPr lang="bg-BG" b="1" i="1" dirty="0" smtClean="0">
                <a:solidFill>
                  <a:schemeClr val="accent1">
                    <a:lumMod val="75000"/>
                  </a:schemeClr>
                </a:solidFill>
              </a:rPr>
              <a:t>Благодаря за вниманието!</a:t>
            </a:r>
            <a:endParaRPr lang="bg-BG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2286000"/>
            <a:ext cx="5791200" cy="838200"/>
          </a:xfrm>
        </p:spPr>
        <p:txBody>
          <a:bodyPr/>
          <a:lstStyle/>
          <a:p>
            <a:r>
              <a:rPr lang="bg-BG" b="1" i="1" dirty="0" smtClean="0">
                <a:solidFill>
                  <a:schemeClr val="accent1">
                    <a:lumMod val="75000"/>
                  </a:schemeClr>
                </a:solidFill>
              </a:rPr>
              <a:t>Кратко представяне</a:t>
            </a:r>
            <a:endParaRPr lang="bg-BG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276600"/>
            <a:ext cx="7391400" cy="2362200"/>
          </a:xfrm>
        </p:spPr>
        <p:txBody>
          <a:bodyPr>
            <a:normAutofit fontScale="850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 15 години на българския пазар</a:t>
            </a:r>
          </a:p>
          <a:p>
            <a:pPr algn="l">
              <a:buFont typeface="Arial" pitchFamily="34" charset="0"/>
              <a:buChar char="•"/>
            </a:pP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 Водеща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небанкова финансова институция</a:t>
            </a:r>
          </a:p>
          <a:p>
            <a:pPr algn="l">
              <a:buFont typeface="Arial" pitchFamily="34" charset="0"/>
              <a:buChar char="•"/>
            </a:pP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 Над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25 хиляди индивидуални и институционални клиенти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Опит в извършването на проучвания и анализи в различни области</a:t>
            </a:r>
            <a:endParaRPr lang="bg-BG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981200"/>
            <a:ext cx="8763000" cy="838200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49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bg-BG" sz="4000" b="1" dirty="0" smtClean="0">
                <a:solidFill>
                  <a:schemeClr val="accent1">
                    <a:lumMod val="75000"/>
                  </a:schemeClr>
                </a:solidFill>
              </a:rPr>
              <a:t>ДОГОВОР № ОПАК – 2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7</a:t>
            </a:r>
            <a:r>
              <a:rPr lang="bg-BG" sz="4000" b="1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22</a:t>
            </a:r>
            <a:r>
              <a:rPr lang="bg-BG" sz="4000" b="1" dirty="0" smtClean="0">
                <a:solidFill>
                  <a:schemeClr val="accent1">
                    <a:lumMod val="75000"/>
                  </a:schemeClr>
                </a:solidFill>
              </a:rPr>
              <a:t>.0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  <a:r>
              <a:rPr lang="bg-BG" sz="4000" b="1" dirty="0" smtClean="0">
                <a:solidFill>
                  <a:schemeClr val="accent1">
                    <a:lumMod val="75000"/>
                  </a:schemeClr>
                </a:solidFill>
              </a:rPr>
              <a:t>.2013 г.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819400"/>
            <a:ext cx="8686800" cy="3886200"/>
          </a:xfrm>
        </p:spPr>
        <p:txBody>
          <a:bodyPr>
            <a:noAutofit/>
          </a:bodyPr>
          <a:lstStyle/>
          <a:p>
            <a:pPr algn="just"/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</a:rPr>
              <a:t>„Провеждане на функционален анализ в Община Бяла Слатина”, което включва Извършване на Функционален анализ чрез прилагане на  Единна методология за провеждане на Функционален анализ; Разработване на стратегия за организационно развитие и управление на рисковете; Мониторинг и контрол на изпълнението на резултатите от Функционалния  анализ, по проект „Подобряване структурата на администрацията в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</a:rPr>
              <a:t>Община Бяла Слатина, чрез прилагане на Функционален анализ'', по Договор  № 12-11-39/08.11.2012 г.  по Бюджетна линия за предоставяне на безвъзмездна финансова помощ BG051PO002/12/1.1-04 по Оперативна програма „Административен капацитет”, съфинансирана от ЕС чрез Европейския социален фонд.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981200"/>
            <a:ext cx="4648200" cy="685800"/>
          </a:xfrm>
        </p:spPr>
        <p:txBody>
          <a:bodyPr>
            <a:normAutofit fontScale="90000"/>
          </a:bodyPr>
          <a:lstStyle/>
          <a:p>
            <a:r>
              <a:rPr lang="bg-BG" b="1" i="1" dirty="0" smtClean="0">
                <a:solidFill>
                  <a:schemeClr val="accent1">
                    <a:lumMod val="75000"/>
                  </a:schemeClr>
                </a:solidFill>
              </a:rPr>
              <a:t>Роля в проекта</a:t>
            </a:r>
            <a:endParaRPr lang="bg-BG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2819400"/>
            <a:ext cx="8153400" cy="3657600"/>
          </a:xfrm>
        </p:spPr>
        <p:txBody>
          <a:bodyPr>
            <a:normAutofit fontScale="25000" lnSpcReduction="20000"/>
          </a:bodyPr>
          <a:lstStyle/>
          <a:p>
            <a:pPr algn="l">
              <a:spcAft>
                <a:spcPts val="600"/>
              </a:spcAft>
            </a:pPr>
            <a:r>
              <a:rPr lang="bg-BG" sz="10000" dirty="0" smtClean="0">
                <a:solidFill>
                  <a:schemeClr val="accent1">
                    <a:lumMod val="75000"/>
                  </a:schemeClr>
                </a:solidFill>
              </a:rPr>
              <a:t>Изпълнение на:</a:t>
            </a:r>
          </a:p>
          <a:p>
            <a:pPr lvl="0" algn="l">
              <a:buFont typeface="Arial" pitchFamily="34" charset="0"/>
              <a:buChar char="•"/>
            </a:pPr>
            <a:r>
              <a:rPr lang="bg-BG" sz="100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bg-BG" sz="10000" b="1" dirty="0" smtClean="0">
                <a:solidFill>
                  <a:schemeClr val="accent1">
                    <a:lumMod val="75000"/>
                  </a:schemeClr>
                </a:solidFill>
              </a:rPr>
              <a:t>Дейност № 2 </a:t>
            </a:r>
            <a:r>
              <a:rPr lang="bg-BG" sz="10000" i="1" dirty="0" smtClean="0">
                <a:solidFill>
                  <a:schemeClr val="accent1">
                    <a:lumMod val="75000"/>
                  </a:schemeClr>
                </a:solidFill>
              </a:rPr>
              <a:t>„Извършване на Функционален анализ чрез прилагане на Единна методология за провеждане на Функционален анализ”;</a:t>
            </a:r>
            <a:endParaRPr lang="en-US" sz="100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l"/>
            <a:endParaRPr lang="bg-BG" sz="100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bg-BG" sz="10000" b="1" dirty="0" smtClean="0">
                <a:solidFill>
                  <a:schemeClr val="accent1">
                    <a:lumMod val="75000"/>
                  </a:schemeClr>
                </a:solidFill>
              </a:rPr>
              <a:t>Дейност №</a:t>
            </a:r>
            <a:r>
              <a:rPr lang="en-US" sz="10000" b="1" dirty="0" smtClean="0">
                <a:solidFill>
                  <a:schemeClr val="accent1">
                    <a:lumMod val="75000"/>
                  </a:schemeClr>
                </a:solidFill>
              </a:rPr>
              <a:t> 3 </a:t>
            </a:r>
            <a:r>
              <a:rPr lang="bg-BG" sz="10000" i="1" dirty="0" smtClean="0">
                <a:solidFill>
                  <a:schemeClr val="accent1">
                    <a:lumMod val="75000"/>
                  </a:schemeClr>
                </a:solidFill>
              </a:rPr>
              <a:t>„Разработване на стратегия за организационно развитие и управление на рисковете”;</a:t>
            </a:r>
            <a:endParaRPr lang="en-US" sz="100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l"/>
            <a:endParaRPr lang="bg-BG" sz="100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bg-BG" sz="10000" b="1" dirty="0" smtClean="0">
                <a:solidFill>
                  <a:schemeClr val="accent1">
                    <a:lumMod val="75000"/>
                  </a:schemeClr>
                </a:solidFill>
              </a:rPr>
              <a:t>Дейност № </a:t>
            </a:r>
            <a:r>
              <a:rPr lang="en-US" sz="10000" b="1" dirty="0" smtClean="0">
                <a:solidFill>
                  <a:schemeClr val="accent1">
                    <a:lumMod val="75000"/>
                  </a:schemeClr>
                </a:solidFill>
              </a:rPr>
              <a:t>4 </a:t>
            </a:r>
            <a:r>
              <a:rPr lang="bg-BG" sz="10000" i="1" dirty="0" smtClean="0">
                <a:solidFill>
                  <a:schemeClr val="accent1">
                    <a:lumMod val="75000"/>
                  </a:schemeClr>
                </a:solidFill>
              </a:rPr>
              <a:t>„Мониторинг и контрол на изпълнението на резултатите от Функционалния  анализ”</a:t>
            </a:r>
            <a:r>
              <a:rPr lang="en-US" sz="10000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bg-BG" sz="100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133600"/>
            <a:ext cx="6858000" cy="838200"/>
          </a:xfrm>
        </p:spPr>
        <p:txBody>
          <a:bodyPr>
            <a:noAutofit/>
          </a:bodyPr>
          <a:lstStyle/>
          <a:p>
            <a:r>
              <a:rPr lang="bg-BG" sz="4200" b="1" i="1" dirty="0" smtClean="0">
                <a:solidFill>
                  <a:schemeClr val="accent1">
                    <a:lumMod val="75000"/>
                  </a:schemeClr>
                </a:solidFill>
              </a:rPr>
              <a:t>Изпълнение на дейност 2</a:t>
            </a:r>
            <a:endParaRPr lang="bg-BG" sz="4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048000"/>
            <a:ext cx="7467600" cy="3124200"/>
          </a:xfrm>
        </p:spPr>
        <p:txBody>
          <a:bodyPr>
            <a:normAutofit fontScale="25000" lnSpcReduction="20000"/>
          </a:bodyPr>
          <a:lstStyle/>
          <a:p>
            <a:pPr algn="l">
              <a:spcAft>
                <a:spcPts val="600"/>
              </a:spcAft>
            </a:pPr>
            <a:r>
              <a:rPr lang="bg-BG" sz="10000" dirty="0" smtClean="0">
                <a:solidFill>
                  <a:schemeClr val="accent1">
                    <a:lumMod val="75000"/>
                  </a:schemeClr>
                </a:solidFill>
              </a:rPr>
              <a:t>Извършване на Функционален анализ (ФА) чрез прилагане на Единна методология за провеждане на ФА. Включват се </a:t>
            </a:r>
            <a:r>
              <a:rPr lang="bg-BG" sz="10000" b="1" i="1" dirty="0" smtClean="0">
                <a:solidFill>
                  <a:schemeClr val="accent1">
                    <a:lumMod val="75000"/>
                  </a:schemeClr>
                </a:solidFill>
              </a:rPr>
              <a:t>четири основни етапа</a:t>
            </a:r>
            <a:r>
              <a:rPr lang="bg-BG" sz="10000" i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algn="l">
              <a:buFont typeface="Arial" pitchFamily="34" charset="0"/>
              <a:buChar char="•"/>
            </a:pPr>
            <a:r>
              <a:rPr lang="ru-RU" sz="10000" b="1" u="sng" dirty="0" smtClean="0">
                <a:solidFill>
                  <a:schemeClr val="accent1">
                    <a:lumMod val="75000"/>
                  </a:schemeClr>
                </a:solidFill>
              </a:rPr>
              <a:t> 1. Етап:</a:t>
            </a:r>
            <a:r>
              <a:rPr lang="ru-RU" sz="10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0000" i="1" dirty="0" smtClean="0">
                <a:solidFill>
                  <a:schemeClr val="accent1">
                    <a:lumMod val="75000"/>
                  </a:schemeClr>
                </a:solidFill>
              </a:rPr>
              <a:t>Планиране и подготовка на ФА</a:t>
            </a:r>
            <a:endParaRPr lang="bg-BG" sz="100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ru-RU" sz="10000" b="1" u="sng" dirty="0" smtClean="0">
                <a:solidFill>
                  <a:schemeClr val="accent1">
                    <a:lumMod val="75000"/>
                  </a:schemeClr>
                </a:solidFill>
              </a:rPr>
              <a:t> 2. Етап:</a:t>
            </a:r>
            <a:r>
              <a:rPr lang="ru-RU" sz="10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0000" i="1" dirty="0" smtClean="0">
                <a:solidFill>
                  <a:schemeClr val="accent1">
                    <a:lumMod val="75000"/>
                  </a:schemeClr>
                </a:solidFill>
              </a:rPr>
              <a:t>Провеждане на ФА</a:t>
            </a:r>
            <a:endParaRPr lang="bg-BG" sz="100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ru-RU" sz="10000" b="1" u="sng" dirty="0" smtClean="0">
                <a:solidFill>
                  <a:schemeClr val="accent1">
                    <a:lumMod val="75000"/>
                  </a:schemeClr>
                </a:solidFill>
              </a:rPr>
              <a:t> 3. Етап:</a:t>
            </a:r>
            <a:r>
              <a:rPr lang="ru-RU" sz="10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0000" i="1" dirty="0" smtClean="0">
                <a:solidFill>
                  <a:schemeClr val="accent1">
                    <a:lumMod val="75000"/>
                  </a:schemeClr>
                </a:solidFill>
              </a:rPr>
              <a:t>Приключване на ФА</a:t>
            </a:r>
            <a:endParaRPr lang="bg-BG" sz="100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ru-RU" sz="10000" b="1" u="sng" dirty="0" smtClean="0">
                <a:solidFill>
                  <a:schemeClr val="accent1">
                    <a:lumMod val="75000"/>
                  </a:schemeClr>
                </a:solidFill>
              </a:rPr>
              <a:t> 4. Етап:</a:t>
            </a:r>
            <a:r>
              <a:rPr lang="ru-RU" sz="10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0000" i="1" dirty="0" smtClean="0">
                <a:solidFill>
                  <a:schemeClr val="accent1">
                    <a:lumMod val="75000"/>
                  </a:schemeClr>
                </a:solidFill>
              </a:rPr>
              <a:t>Мониторинг, преглед и публичност на изпълнението на ФА</a:t>
            </a:r>
            <a:endParaRPr lang="bg-BG" sz="100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981200"/>
            <a:ext cx="6724650" cy="765173"/>
          </a:xfrm>
        </p:spPr>
        <p:txBody>
          <a:bodyPr>
            <a:normAutofit/>
          </a:bodyPr>
          <a:lstStyle/>
          <a:p>
            <a:r>
              <a:rPr lang="bg-BG" sz="4200" b="1" i="1" dirty="0" smtClean="0">
                <a:solidFill>
                  <a:schemeClr val="accent1">
                    <a:lumMod val="75000"/>
                  </a:schemeClr>
                </a:solidFill>
              </a:rPr>
              <a:t>Изпълнение на дейност 2</a:t>
            </a:r>
            <a:endParaRPr lang="bg-BG" sz="4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2743200"/>
            <a:ext cx="8229600" cy="388620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bg-BG" sz="4000" b="1" i="1" u="sng" dirty="0" smtClean="0">
                <a:solidFill>
                  <a:schemeClr val="accent1">
                    <a:lumMod val="75000"/>
                  </a:schemeClr>
                </a:solidFill>
              </a:rPr>
              <a:t>Етап 1:</a:t>
            </a:r>
          </a:p>
          <a:p>
            <a:pPr algn="l"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Сформиране на екип;</a:t>
            </a:r>
          </a:p>
          <a:p>
            <a:pPr algn="l"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Дефиниране на заинтересованите страни;</a:t>
            </a:r>
          </a:p>
          <a:p>
            <a:pPr algn="l"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Уточняване на акцента на анализа;</a:t>
            </a:r>
          </a:p>
          <a:p>
            <a:pPr algn="l"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Изготвяне на времеви график  и разпределяне на отговорностите;</a:t>
            </a:r>
          </a:p>
          <a:p>
            <a:pPr algn="l"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Комуникация</a:t>
            </a:r>
          </a:p>
          <a:p>
            <a:pPr algn="l"/>
            <a:r>
              <a:rPr lang="bg-BG" sz="4000" b="1" i="1" u="sng" dirty="0" smtClean="0">
                <a:solidFill>
                  <a:schemeClr val="accent1">
                    <a:lumMod val="75000"/>
                  </a:schemeClr>
                </a:solidFill>
              </a:rPr>
              <a:t>Етап 2:</a:t>
            </a:r>
          </a:p>
          <a:p>
            <a:pPr algn="l"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Анализ на текущото състояние;</a:t>
            </a:r>
          </a:p>
          <a:p>
            <a:pPr algn="l"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Обобщение на резултатите;</a:t>
            </a:r>
          </a:p>
          <a:p>
            <a:pPr algn="l"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Идентифициране на области на подобрение;</a:t>
            </a:r>
          </a:p>
          <a:p>
            <a:pPr algn="l"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Формулиране на предложения за подобрения</a:t>
            </a:r>
          </a:p>
          <a:p>
            <a:pPr algn="l">
              <a:buFont typeface="Arial" pitchFamily="34" charset="0"/>
              <a:buChar char="•"/>
            </a:pPr>
            <a:endParaRPr lang="bg-BG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057400"/>
            <a:ext cx="6877050" cy="688973"/>
          </a:xfrm>
        </p:spPr>
        <p:txBody>
          <a:bodyPr>
            <a:noAutofit/>
          </a:bodyPr>
          <a:lstStyle/>
          <a:p>
            <a:r>
              <a:rPr lang="bg-BG" sz="4200" b="1" i="1" dirty="0" smtClean="0">
                <a:solidFill>
                  <a:schemeClr val="accent1">
                    <a:lumMod val="75000"/>
                  </a:schemeClr>
                </a:solidFill>
              </a:rPr>
              <a:t>Изпълнение на дейност 2</a:t>
            </a:r>
            <a:endParaRPr lang="bg-BG" sz="4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2819400"/>
            <a:ext cx="8305800" cy="38862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bg-BG" sz="8400" b="1" i="1" u="sng" dirty="0" smtClean="0">
                <a:solidFill>
                  <a:schemeClr val="accent1">
                    <a:lumMod val="75000"/>
                  </a:schemeClr>
                </a:solidFill>
              </a:rPr>
              <a:t>Етап 3:</a:t>
            </a:r>
          </a:p>
          <a:p>
            <a:pPr algn="l">
              <a:buFont typeface="Arial" pitchFamily="34" charset="0"/>
              <a:buChar char="•"/>
            </a:pPr>
            <a:r>
              <a:rPr lang="ru-RU" sz="8400" dirty="0" smtClean="0">
                <a:solidFill>
                  <a:schemeClr val="accent1">
                    <a:lumMod val="75000"/>
                  </a:schemeClr>
                </a:solidFill>
              </a:rPr>
              <a:t> Приоритизиране на областите и предложения за подобряване;</a:t>
            </a:r>
          </a:p>
          <a:p>
            <a:pPr algn="l">
              <a:buFont typeface="Arial" pitchFamily="34" charset="0"/>
              <a:buChar char="•"/>
            </a:pPr>
            <a:r>
              <a:rPr lang="ru-RU" sz="8400" dirty="0" smtClean="0">
                <a:solidFill>
                  <a:schemeClr val="accent1">
                    <a:lumMod val="75000"/>
                  </a:schemeClr>
                </a:solidFill>
              </a:rPr>
              <a:t> Изготвяне на план за действие</a:t>
            </a:r>
          </a:p>
          <a:p>
            <a:pPr algn="l">
              <a:buFont typeface="Arial" pitchFamily="34" charset="0"/>
              <a:buChar char="•"/>
            </a:pPr>
            <a:r>
              <a:rPr lang="ru-RU" sz="8400" dirty="0" smtClean="0">
                <a:solidFill>
                  <a:schemeClr val="accent1">
                    <a:lumMod val="75000"/>
                  </a:schemeClr>
                </a:solidFill>
              </a:rPr>
              <a:t> Изготвяне </a:t>
            </a:r>
            <a:r>
              <a:rPr lang="bg-BG" sz="8400" dirty="0" smtClean="0">
                <a:solidFill>
                  <a:schemeClr val="accent1">
                    <a:lumMod val="75000"/>
                  </a:schemeClr>
                </a:solidFill>
              </a:rPr>
              <a:t>на</a:t>
            </a:r>
            <a:r>
              <a:rPr lang="ru-RU" sz="8400" dirty="0" smtClean="0">
                <a:solidFill>
                  <a:schemeClr val="accent1">
                    <a:lumMod val="75000"/>
                  </a:schemeClr>
                </a:solidFill>
              </a:rPr>
              <a:t> доклад  и обсъждане с представители на общинската администрация</a:t>
            </a:r>
          </a:p>
          <a:p>
            <a:pPr algn="l">
              <a:buFont typeface="Arial" pitchFamily="34" charset="0"/>
              <a:buChar char="•"/>
            </a:pPr>
            <a:r>
              <a:rPr lang="ru-RU" sz="8400" dirty="0" smtClean="0">
                <a:solidFill>
                  <a:schemeClr val="accent1">
                    <a:lumMod val="75000"/>
                  </a:schemeClr>
                </a:solidFill>
              </a:rPr>
              <a:t> Комуникиране на резултатите от проведения ФА със заинтересовани страни</a:t>
            </a:r>
          </a:p>
          <a:p>
            <a:pPr algn="l"/>
            <a:r>
              <a:rPr lang="ru-RU" sz="8400" b="1" i="1" u="sng" dirty="0" smtClean="0">
                <a:solidFill>
                  <a:schemeClr val="accent1">
                    <a:lumMod val="75000"/>
                  </a:schemeClr>
                </a:solidFill>
              </a:rPr>
              <a:t>Етап 4:</a:t>
            </a:r>
          </a:p>
          <a:p>
            <a:pPr algn="l">
              <a:buFont typeface="Arial" pitchFamily="34" charset="0"/>
              <a:buChar char="•"/>
            </a:pPr>
            <a:r>
              <a:rPr lang="ru-RU" sz="8400" dirty="0" smtClean="0">
                <a:solidFill>
                  <a:schemeClr val="accent1">
                    <a:lumMod val="75000"/>
                  </a:schemeClr>
                </a:solidFill>
              </a:rPr>
              <a:t> Включване на основните препоръки в оперативния план на общинската администрация;</a:t>
            </a:r>
          </a:p>
          <a:p>
            <a:pPr algn="l">
              <a:buFont typeface="Arial" pitchFamily="34" charset="0"/>
              <a:buChar char="•"/>
            </a:pPr>
            <a:r>
              <a:rPr lang="ru-RU" sz="8400" dirty="0" smtClean="0">
                <a:solidFill>
                  <a:schemeClr val="accent1">
                    <a:lumMod val="75000"/>
                  </a:schemeClr>
                </a:solidFill>
              </a:rPr>
              <a:t> Информиране на всички заинтересовани страни за изпълнението на препоръките</a:t>
            </a:r>
          </a:p>
          <a:p>
            <a:pPr algn="l"/>
            <a:endParaRPr lang="bg-B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133600"/>
            <a:ext cx="6953250" cy="838200"/>
          </a:xfrm>
        </p:spPr>
        <p:txBody>
          <a:bodyPr/>
          <a:lstStyle/>
          <a:p>
            <a:r>
              <a:rPr lang="bg-BG" b="1" i="1" dirty="0" smtClean="0">
                <a:solidFill>
                  <a:schemeClr val="accent1">
                    <a:lumMod val="75000"/>
                  </a:schemeClr>
                </a:solidFill>
              </a:rPr>
              <a:t>Изпълнение на дейност 3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048000"/>
            <a:ext cx="8077200" cy="3276600"/>
          </a:xfrm>
        </p:spPr>
        <p:txBody>
          <a:bodyPr>
            <a:noAutofit/>
          </a:bodyPr>
          <a:lstStyle/>
          <a:p>
            <a:pPr algn="l"/>
            <a:r>
              <a:rPr lang="bg-BG" sz="2500" dirty="0" smtClean="0">
                <a:solidFill>
                  <a:schemeClr val="accent1">
                    <a:lumMod val="75000"/>
                  </a:schemeClr>
                </a:solidFill>
              </a:rPr>
              <a:t>Промяна на наличните и съставяне на нови стратегически документи, свързани с работата на </a:t>
            </a:r>
            <a:r>
              <a:rPr lang="bg-BG" sz="2500" smtClean="0">
                <a:solidFill>
                  <a:schemeClr val="accent1">
                    <a:lumMod val="75000"/>
                  </a:schemeClr>
                </a:solidFill>
              </a:rPr>
              <a:t>общинските </a:t>
            </a:r>
            <a:r>
              <a:rPr lang="bg-BG" sz="2500" smtClean="0">
                <a:solidFill>
                  <a:schemeClr val="accent1">
                    <a:lumMod val="75000"/>
                  </a:schemeClr>
                </a:solidFill>
              </a:rPr>
              <a:t>служители:</a:t>
            </a:r>
          </a:p>
          <a:p>
            <a:pPr algn="l"/>
            <a:endParaRPr lang="bg-BG" sz="25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</a:rPr>
              <a:t>Разработване на Стратегия за организационно развитие и управление на </a:t>
            </a:r>
            <a:r>
              <a:rPr lang="ru-RU" sz="2500" dirty="0" err="1" smtClean="0">
                <a:solidFill>
                  <a:schemeClr val="accent1">
                    <a:lumMod val="75000"/>
                  </a:schemeClr>
                </a:solidFill>
              </a:rPr>
              <a:t>рисковете</a:t>
            </a: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25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286000"/>
            <a:ext cx="6629400" cy="841374"/>
          </a:xfrm>
        </p:spPr>
        <p:txBody>
          <a:bodyPr/>
          <a:lstStyle/>
          <a:p>
            <a:r>
              <a:rPr lang="bg-BG" b="1" i="1" dirty="0" smtClean="0">
                <a:solidFill>
                  <a:schemeClr val="accent1">
                    <a:lumMod val="75000"/>
                  </a:schemeClr>
                </a:solidFill>
              </a:rPr>
              <a:t>Изпълнение на дейност 4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276600"/>
            <a:ext cx="7467600" cy="3048000"/>
          </a:xfrm>
        </p:spPr>
        <p:txBody>
          <a:bodyPr>
            <a:noAutofit/>
          </a:bodyPr>
          <a:lstStyle/>
          <a:p>
            <a:pPr algn="l">
              <a:spcAft>
                <a:spcPts val="1200"/>
              </a:spcAft>
              <a:buFont typeface="Arial" pitchFamily="34" charset="0"/>
              <a:buChar char="•"/>
            </a:pP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 Осъществяване на </a:t>
            </a: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</a:rPr>
              <a:t>наблюдение 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относно изпълнението на резултатите от ФА и прилагането му във всички общински структури;</a:t>
            </a:r>
          </a:p>
          <a:p>
            <a:pPr algn="l">
              <a:buFont typeface="Arial" pitchFamily="34" charset="0"/>
              <a:buChar char="•"/>
            </a:pP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 Изготвяне на </a:t>
            </a: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</a:rPr>
              <a:t>доклад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 за ефективността на предприетите мерки</a:t>
            </a:r>
            <a:endParaRPr lang="bg-BG" sz="27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410</Words>
  <Application>Microsoft Office PowerPoint</Application>
  <PresentationFormat>Хартия A4 (210x297 мм)</PresentationFormat>
  <Paragraphs>57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11</vt:i4>
      </vt:variant>
    </vt:vector>
  </HeadingPairs>
  <TitlesOfParts>
    <vt:vector size="12" baseType="lpstr">
      <vt:lpstr>Office Theme</vt:lpstr>
      <vt:lpstr>“София Интернешънъл Секюритиз” АД</vt:lpstr>
      <vt:lpstr>Кратко представяне</vt:lpstr>
      <vt:lpstr> ДОГОВОР № ОПАК – 27/22.05.2013 г. </vt:lpstr>
      <vt:lpstr>Роля в проекта</vt:lpstr>
      <vt:lpstr>Изпълнение на дейност 2</vt:lpstr>
      <vt:lpstr>Изпълнение на дейност 2</vt:lpstr>
      <vt:lpstr>Изпълнение на дейност 2</vt:lpstr>
      <vt:lpstr>Изпълнение на дейност 3</vt:lpstr>
      <vt:lpstr>Изпълнение на дейност 4</vt:lpstr>
      <vt:lpstr>Срок за изпълнение</vt:lpstr>
      <vt:lpstr>Благодаря за вниманието!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PC-Admin</dc:creator>
  <cp:lastModifiedBy>Pavlina Stanchovska</cp:lastModifiedBy>
  <cp:revision>64</cp:revision>
  <dcterms:created xsi:type="dcterms:W3CDTF">2006-08-16T00:00:00Z</dcterms:created>
  <dcterms:modified xsi:type="dcterms:W3CDTF">2013-07-09T07:42:36Z</dcterms:modified>
</cp:coreProperties>
</file>