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64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2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5791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30 май 2013 година</a:t>
            </a:r>
          </a:p>
          <a:p>
            <a:r>
              <a:rPr lang="bg-BG" sz="2000" dirty="0" smtClean="0"/>
              <a:t>Град Бяла </a:t>
            </a:r>
            <a:r>
              <a:rPr lang="bg-BG" sz="2000" dirty="0" smtClean="0"/>
              <a:t>Слатина</a:t>
            </a:r>
            <a:endParaRPr lang="bg-BG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ДОГОВОР № ОПАК – 23/12.04.2013 г.</a:t>
            </a:r>
            <a:endParaRPr lang="bg-BG" sz="2000" dirty="0" smtClean="0"/>
          </a:p>
          <a:p>
            <a:pPr algn="ctr"/>
            <a:r>
              <a:rPr lang="bg-BG" sz="2000" dirty="0" smtClean="0"/>
              <a:t>„</a:t>
            </a:r>
            <a:r>
              <a:rPr lang="bg-BG" sz="2000" dirty="0" smtClean="0"/>
              <a:t>Изпълнение на мерки за информация и публичност” по проекти на Община Бяла Слатина, в качеството й на бенефициент по ОПОС, ОПРР, ОПАК, ПРСР и ОПРЧР в пет обособени позиции”, за </a:t>
            </a:r>
            <a:r>
              <a:rPr lang="bg-BG" sz="2000" b="1" dirty="0" smtClean="0"/>
              <a:t>Обособена позиция № 2</a:t>
            </a:r>
            <a:r>
              <a:rPr lang="bg-BG" sz="2000" dirty="0" smtClean="0"/>
              <a:t> „Изпълнение на мерки за осигуряване на информация и публичност по проект: „Подобряване структурата на администрацията в Община Бяла Слатина, чрез прилагане на функционален анализ”, финансиран по Оперативна програма „Административен капацитет” 2007 – 2013,  съфинансирана от Европейския съюз чрез Европейския социален фонд</a:t>
            </a:r>
            <a:endParaRPr lang="bg-BG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029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/>
              <a:t>Възложител: </a:t>
            </a:r>
            <a:r>
              <a:rPr lang="bg-BG" sz="2000" dirty="0" smtClean="0"/>
              <a:t>Община Бяла Слатина </a:t>
            </a:r>
          </a:p>
          <a:p>
            <a:r>
              <a:rPr lang="bg-BG" sz="2000" b="1" dirty="0" smtClean="0"/>
              <a:t>Изпълнител</a:t>
            </a:r>
            <a:r>
              <a:rPr lang="bg-BG" sz="2000" b="1" dirty="0" smtClean="0"/>
              <a:t>: </a:t>
            </a:r>
            <a:r>
              <a:rPr lang="bg-BG" sz="2000" dirty="0" smtClean="0"/>
              <a:t>„СЪНИ СИТИ” ЕООД</a:t>
            </a:r>
            <a:endParaRPr lang="bg-BG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3600" y="2590800"/>
            <a:ext cx="7543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bg-BG" sz="2200" dirty="0" smtClean="0"/>
              <a:t> </a:t>
            </a:r>
            <a:r>
              <a:rPr lang="bg-BG" sz="2200" dirty="0" smtClean="0"/>
              <a:t>Повишаване </a:t>
            </a:r>
            <a:r>
              <a:rPr lang="bg-BG" sz="2200" dirty="0" smtClean="0"/>
              <a:t>на </a:t>
            </a:r>
            <a:r>
              <a:rPr lang="bg-BG" sz="2200" dirty="0" smtClean="0"/>
              <a:t>осведомеността, </a:t>
            </a:r>
            <a:r>
              <a:rPr lang="bg-BG" sz="2200" dirty="0" smtClean="0"/>
              <a:t>за приноса на ОПАК и за приноса на ЕСФ на ЕС в </a:t>
            </a:r>
            <a:r>
              <a:rPr lang="bg-BG" sz="2200" dirty="0" smtClean="0"/>
              <a:t>България, </a:t>
            </a:r>
            <a:r>
              <a:rPr lang="bg-BG" sz="2200" dirty="0" smtClean="0"/>
              <a:t>сред широката </a:t>
            </a:r>
            <a:r>
              <a:rPr lang="bg-BG" sz="2200" dirty="0" smtClean="0"/>
              <a:t>общественост;</a:t>
            </a:r>
          </a:p>
          <a:p>
            <a:pPr lvl="0"/>
            <a:endParaRPr lang="bg-BG" sz="2200" dirty="0" smtClean="0"/>
          </a:p>
          <a:p>
            <a:pPr lvl="0">
              <a:buFont typeface="Arial" pitchFamily="34" charset="0"/>
              <a:buChar char="•"/>
            </a:pPr>
            <a:r>
              <a:rPr lang="bg-BG" sz="2200" dirty="0" smtClean="0"/>
              <a:t> Повишаване </a:t>
            </a:r>
            <a:r>
              <a:rPr lang="bg-BG" sz="2200" dirty="0" smtClean="0"/>
              <a:t>на осведомеността на местната общност в община Бяла Слатина и съдействие за по-голямо разбиране на обхвата, целите и резултатите на проект „</a:t>
            </a:r>
            <a:r>
              <a:rPr lang="ru-RU" sz="2200" dirty="0" smtClean="0"/>
              <a:t>Подобряване структурата на администрацията в </a:t>
            </a:r>
            <a:r>
              <a:rPr lang="bg-BG" sz="2200" dirty="0" smtClean="0"/>
              <a:t>О</a:t>
            </a:r>
            <a:r>
              <a:rPr lang="ru-RU" sz="2200" dirty="0" smtClean="0"/>
              <a:t>бщина Бяла Слатина, чрез прилагане на Функционален анализ</a:t>
            </a:r>
            <a:r>
              <a:rPr lang="bg-BG" sz="2200" dirty="0" smtClean="0"/>
              <a:t>”, финансиран по Оперативна програма „Административен капацитет” 2007-2013.</a:t>
            </a:r>
            <a:endParaRPr lang="bg-BG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981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Цели: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895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Дейност </a:t>
            </a:r>
            <a:r>
              <a:rPr lang="bg-BG" sz="2400" b="1" dirty="0" smtClean="0"/>
              <a:t>3: Промяна на съществуващите и прилагане на нови вътрешни правила за работа на администрацията:</a:t>
            </a:r>
            <a:r>
              <a:rPr lang="bg-BG" sz="24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Печат </a:t>
            </a:r>
            <a:r>
              <a:rPr lang="bg-BG" sz="2400" dirty="0" smtClean="0"/>
              <a:t>на Стратегия за организационно развитие и управление на рисковете – 100 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Печат </a:t>
            </a:r>
            <a:r>
              <a:rPr lang="bg-BG" sz="2400" dirty="0" smtClean="0"/>
              <a:t>на Правилник за работа на служителите в администрацията – 200 броя.</a:t>
            </a:r>
          </a:p>
          <a:p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209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Дейности: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590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По </a:t>
            </a:r>
            <a:r>
              <a:rPr lang="bg-BG" sz="2400" b="1" dirty="0" smtClean="0"/>
              <a:t>Дейност 5: Провеждане на обучителни семинари на служителите в Общината:</a:t>
            </a:r>
            <a:r>
              <a:rPr lang="bg-BG" sz="24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Семинар </a:t>
            </a:r>
            <a:r>
              <a:rPr lang="bg-BG" sz="2400" dirty="0" smtClean="0"/>
              <a:t>по подготовка на общински служители за 16 участника за 2 дни – 1 брой.</a:t>
            </a:r>
          </a:p>
          <a:p>
            <a:r>
              <a:rPr lang="bg-BG" sz="2400" b="1" dirty="0" smtClean="0"/>
              <a:t>По Дейност 6: Информираност и публичност на резултатите по проекта:</a:t>
            </a:r>
            <a:endParaRPr lang="bg-BG" sz="2400" dirty="0" smtClean="0"/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Провеждане </a:t>
            </a:r>
            <a:r>
              <a:rPr lang="bg-BG" sz="2400" dirty="0" smtClean="0"/>
              <a:t>на пресконференции – 2 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Публикации </a:t>
            </a:r>
            <a:r>
              <a:rPr lang="bg-BG" sz="2400" dirty="0" smtClean="0"/>
              <a:t>в местни и регионални медии – 2 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Разработване </a:t>
            </a:r>
            <a:r>
              <a:rPr lang="bg-BG" sz="2400" dirty="0" smtClean="0"/>
              <a:t>на рекламни брошури – 400 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Информационна </a:t>
            </a:r>
            <a:r>
              <a:rPr lang="bg-BG" sz="2400" dirty="0" smtClean="0"/>
              <a:t>табела – 1 брой.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057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Дейности: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590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Отпечатана </a:t>
            </a:r>
            <a:r>
              <a:rPr lang="bg-BG" sz="2400" dirty="0" smtClean="0"/>
              <a:t>Стратегия за организационно развитие и управление на рисковете – 100 </a:t>
            </a:r>
            <a:r>
              <a:rPr lang="bg-BG" sz="2400" dirty="0" smtClean="0"/>
              <a:t>броя; 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Отпечатан </a:t>
            </a:r>
            <a:r>
              <a:rPr lang="bg-BG" sz="2400" dirty="0" smtClean="0"/>
              <a:t>Правилник за работа на служителите в администрацията – 200 </a:t>
            </a:r>
            <a:r>
              <a:rPr lang="bg-BG" sz="2400" dirty="0" smtClean="0"/>
              <a:t>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Проведен </a:t>
            </a:r>
            <a:r>
              <a:rPr lang="bg-BG" sz="2400" dirty="0" smtClean="0"/>
              <a:t>семинар по подготовка на общински служители за 16 участника за 2 дни – 1 </a:t>
            </a:r>
            <a:r>
              <a:rPr lang="bg-BG" sz="2400" dirty="0" smtClean="0"/>
              <a:t>брой;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Проведени </a:t>
            </a:r>
            <a:r>
              <a:rPr lang="bg-BG" sz="2400" dirty="0" smtClean="0"/>
              <a:t>пресконференции – 2 </a:t>
            </a:r>
            <a:r>
              <a:rPr lang="bg-BG" sz="2400" dirty="0" smtClean="0"/>
              <a:t>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Публикации </a:t>
            </a:r>
            <a:r>
              <a:rPr lang="bg-BG" sz="2400" dirty="0" smtClean="0"/>
              <a:t>в местни и регионални медии – 2 </a:t>
            </a:r>
            <a:r>
              <a:rPr lang="bg-BG" sz="2400" dirty="0" smtClean="0"/>
              <a:t>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Изработени </a:t>
            </a:r>
            <a:r>
              <a:rPr lang="bg-BG" sz="2400" dirty="0" smtClean="0"/>
              <a:t>рекламни брошури – 400 </a:t>
            </a:r>
            <a:r>
              <a:rPr lang="bg-BG" sz="2400" dirty="0" smtClean="0"/>
              <a:t>броя;</a:t>
            </a:r>
          </a:p>
          <a:p>
            <a:pPr lvl="0">
              <a:buFont typeface="Arial" pitchFamily="34" charset="0"/>
              <a:buChar char="•"/>
            </a:pPr>
            <a:r>
              <a:rPr lang="bg-BG" sz="2400" dirty="0" smtClean="0"/>
              <a:t> </a:t>
            </a:r>
            <a:r>
              <a:rPr lang="bg-BG" sz="2400" dirty="0" smtClean="0"/>
              <a:t>Изработена </a:t>
            </a:r>
            <a:r>
              <a:rPr lang="bg-BG" sz="2400" dirty="0" smtClean="0"/>
              <a:t>информационна табела – 1 брой</a:t>
            </a:r>
            <a:r>
              <a:rPr lang="bg-BG" sz="2400" dirty="0" smtClean="0"/>
              <a:t>.</a:t>
            </a:r>
            <a:endParaRPr lang="bg-BG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362200" y="2057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Резултати: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2743200"/>
            <a:ext cx="670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800" dirty="0" smtClean="0"/>
              <a:t>Постигнатите количествени резултати изцяло обезпечават задължителните мерки за информация и публичност, съгласно Изисквания за информация и публичност към бенефициентите по ОПАК </a:t>
            </a:r>
            <a:endParaRPr lang="bg-BG" sz="2800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0" y="32766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latin typeface="Arial Narrow" pitchFamily="34" charset="0"/>
              </a:rPr>
              <a:t>БЛАГОДАРИМ </a:t>
            </a:r>
            <a:r>
              <a:rPr lang="bg-BG" sz="3600" b="1" dirty="0" smtClean="0">
                <a:latin typeface="Arial Narrow" pitchFamily="34" charset="0"/>
              </a:rPr>
              <a:t>ВИ </a:t>
            </a:r>
            <a:endParaRPr lang="bg-BG" sz="3600" b="1" dirty="0" smtClean="0">
              <a:latin typeface="Arial Narrow" pitchFamily="34" charset="0"/>
            </a:endParaRPr>
          </a:p>
          <a:p>
            <a:r>
              <a:rPr lang="bg-BG" sz="3600" b="1" dirty="0" smtClean="0">
                <a:latin typeface="Arial Narrow" pitchFamily="34" charset="0"/>
              </a:rPr>
              <a:t>ЗА ВНИМАНИЕТО!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626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427</Words>
  <Application>Microsoft Office PowerPoint</Application>
  <PresentationFormat>A4 Paper (210x297 mm)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PC-Admin</dc:creator>
  <cp:lastModifiedBy>Elena</cp:lastModifiedBy>
  <cp:revision>25</cp:revision>
  <dcterms:created xsi:type="dcterms:W3CDTF">2006-08-16T00:00:00Z</dcterms:created>
  <dcterms:modified xsi:type="dcterms:W3CDTF">2013-05-20T09:19:28Z</dcterms:modified>
</cp:coreProperties>
</file>