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2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5029200"/>
            <a:ext cx="7391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latin typeface="Arial Narrow" pitchFamily="34" charset="0"/>
              </a:rPr>
              <a:t>30 май 2013 година</a:t>
            </a:r>
          </a:p>
          <a:p>
            <a:r>
              <a:rPr lang="bg-BG" sz="2000" b="1" dirty="0" smtClean="0">
                <a:latin typeface="Arial Narrow" pitchFamily="34" charset="0"/>
              </a:rPr>
              <a:t>Град Бяла Слатина</a:t>
            </a:r>
          </a:p>
          <a:p>
            <a:r>
              <a:rPr lang="bg-BG" sz="2000" b="1" dirty="0" smtClean="0">
                <a:latin typeface="Arial Narrow" pitchFamily="34" charset="0"/>
              </a:rPr>
              <a:t>Павлина Станчовска</a:t>
            </a:r>
            <a:r>
              <a:rPr lang="bg-BG" sz="2000" dirty="0" smtClean="0">
                <a:latin typeface="Arial Narrow" pitchFamily="34" charset="0"/>
              </a:rPr>
              <a:t> – Директор Дирекция „Разработване на проекти” и Ръководител на проекта</a:t>
            </a:r>
          </a:p>
          <a:p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514600"/>
            <a:ext cx="6400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200" b="1" dirty="0" smtClean="0">
                <a:latin typeface="Arial Narrow" pitchFamily="34" charset="0"/>
              </a:rPr>
              <a:t>ДОГОВОР ЗА БЕЗВЪЗМЕЗДНА ФИНАНСОВА ПОМОЩ № 12-11-39/08.11.2012 Г. ЗА ПРОЕКТ С РЕГ. № 12-11-39/17.04.2012 Г., С НАИМЕНОВАНИЕ „ПОДОБРЯВАНЕ СТРУКТУРАТА НА АДМИНИСТРАЦИЯТА В ОБЩИНА БЯЛА СЛАТИНА, ЧРЕЗ ПРИЛАГАНЕ НА ФУНКЦИОНАЛЕН АНАЛИЗ”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2362200"/>
            <a:ext cx="7086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600" b="1" dirty="0" smtClean="0">
                <a:latin typeface="Arial Narrow" pitchFamily="34" charset="0"/>
              </a:rPr>
              <a:t>Номер на договора</a:t>
            </a:r>
            <a:r>
              <a:rPr lang="bg-BG" sz="2600" dirty="0" smtClean="0">
                <a:latin typeface="Arial Narrow" pitchFamily="34" charset="0"/>
              </a:rPr>
              <a:t>: </a:t>
            </a:r>
            <a:r>
              <a:rPr lang="x-none" sz="2600" smtClean="0">
                <a:latin typeface="Arial Narrow" pitchFamily="34" charset="0"/>
              </a:rPr>
              <a:t>12-11-39/08.11.2012 </a:t>
            </a:r>
            <a:r>
              <a:rPr lang="bg-BG" sz="2600" dirty="0" smtClean="0">
                <a:latin typeface="Arial Narrow" pitchFamily="34" charset="0"/>
              </a:rPr>
              <a:t>г.</a:t>
            </a:r>
          </a:p>
          <a:p>
            <a:r>
              <a:rPr lang="bg-BG" sz="2600" b="1" dirty="0" smtClean="0">
                <a:latin typeface="Arial Narrow" pitchFamily="34" charset="0"/>
              </a:rPr>
              <a:t>Финансираща програма</a:t>
            </a:r>
            <a:r>
              <a:rPr lang="bg-BG" sz="2600" dirty="0" smtClean="0">
                <a:latin typeface="Arial Narrow" pitchFamily="34" charset="0"/>
              </a:rPr>
              <a:t>: Оперативна програма „Административен капацитет”</a:t>
            </a:r>
          </a:p>
          <a:p>
            <a:r>
              <a:rPr lang="bg-BG" sz="2600" b="1" dirty="0" smtClean="0">
                <a:latin typeface="Arial Narrow" pitchFamily="34" charset="0"/>
              </a:rPr>
              <a:t>Приоритетна ос 1</a:t>
            </a:r>
            <a:r>
              <a:rPr lang="bg-BG" sz="2600" dirty="0" smtClean="0">
                <a:latin typeface="Arial Narrow" pitchFamily="34" charset="0"/>
              </a:rPr>
              <a:t>: „Добро управление”</a:t>
            </a:r>
          </a:p>
          <a:p>
            <a:r>
              <a:rPr lang="bg-BG" sz="2600" b="1" dirty="0" smtClean="0">
                <a:latin typeface="Arial Narrow" pitchFamily="34" charset="0"/>
              </a:rPr>
              <a:t>Схема за предоставяне на БФП</a:t>
            </a:r>
            <a:r>
              <a:rPr lang="bg-BG" sz="2600" dirty="0" smtClean="0">
                <a:latin typeface="Arial Narrow" pitchFamily="34" charset="0"/>
              </a:rPr>
              <a:t>: </a:t>
            </a:r>
            <a:r>
              <a:rPr lang="en-US" sz="2600" dirty="0" smtClean="0">
                <a:latin typeface="Arial Narrow" pitchFamily="34" charset="0"/>
              </a:rPr>
              <a:t>BG051PO002/12/1.1-04 </a:t>
            </a:r>
            <a:r>
              <a:rPr lang="bg-BG" sz="2600" dirty="0" smtClean="0">
                <a:latin typeface="Arial Narrow" pitchFamily="34" charset="0"/>
              </a:rPr>
              <a:t>„Ефективна структура на държавната администрация”</a:t>
            </a:r>
          </a:p>
          <a:p>
            <a:r>
              <a:rPr lang="bg-BG" sz="2600" b="1" dirty="0" smtClean="0">
                <a:latin typeface="Arial Narrow" pitchFamily="34" charset="0"/>
              </a:rPr>
              <a:t>Бенефициент</a:t>
            </a:r>
            <a:r>
              <a:rPr lang="bg-BG" sz="2600" dirty="0" smtClean="0">
                <a:latin typeface="Arial Narrow" pitchFamily="34" charset="0"/>
              </a:rPr>
              <a:t>: Община Бяла Слатина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24384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latin typeface="Arial Narrow" pitchFamily="34" charset="0"/>
              </a:rPr>
              <a:t>Стойност на проекта:</a:t>
            </a:r>
            <a:r>
              <a:rPr lang="bg-BG" sz="2800" dirty="0" smtClean="0">
                <a:latin typeface="Arial Narrow" pitchFamily="34" charset="0"/>
              </a:rPr>
              <a:t> 59 146, 94 лева</a:t>
            </a:r>
          </a:p>
          <a:p>
            <a:r>
              <a:rPr lang="bg-BG" sz="2800" b="1" dirty="0" smtClean="0">
                <a:latin typeface="Arial Narrow" pitchFamily="34" charset="0"/>
              </a:rPr>
              <a:t>Съфинансиране от ЕСФ:</a:t>
            </a:r>
            <a:r>
              <a:rPr lang="bg-BG" sz="2800" dirty="0" smtClean="0">
                <a:latin typeface="Arial Narrow" pitchFamily="34" charset="0"/>
              </a:rPr>
              <a:t> 50 274,90 лева (85%)</a:t>
            </a:r>
          </a:p>
          <a:p>
            <a:r>
              <a:rPr lang="bg-BG" sz="2800" b="1" dirty="0" smtClean="0">
                <a:latin typeface="Arial Narrow" pitchFamily="34" charset="0"/>
              </a:rPr>
              <a:t>Национално съфинансиране:</a:t>
            </a:r>
            <a:r>
              <a:rPr lang="bg-BG" sz="2800" dirty="0" smtClean="0">
                <a:latin typeface="Arial Narrow" pitchFamily="34" charset="0"/>
              </a:rPr>
              <a:t> 8 872, 04 (15 %)</a:t>
            </a:r>
          </a:p>
          <a:p>
            <a:r>
              <a:rPr lang="bg-BG" sz="2800" b="1" dirty="0" smtClean="0">
                <a:latin typeface="Arial Narrow" pitchFamily="34" charset="0"/>
              </a:rPr>
              <a:t>Срок на изпълнение: </a:t>
            </a:r>
            <a:r>
              <a:rPr lang="bg-BG" sz="2800" dirty="0" smtClean="0">
                <a:latin typeface="Arial Narrow" pitchFamily="34" charset="0"/>
              </a:rPr>
              <a:t>14 месеца</a:t>
            </a:r>
          </a:p>
          <a:p>
            <a:r>
              <a:rPr lang="bg-BG" sz="2800" b="1" dirty="0" smtClean="0">
                <a:latin typeface="Arial Narrow" pitchFamily="34" charset="0"/>
              </a:rPr>
              <a:t>Начало: </a:t>
            </a:r>
            <a:r>
              <a:rPr lang="bg-BG" sz="2800" dirty="0" smtClean="0">
                <a:latin typeface="Arial Narrow" pitchFamily="34" charset="0"/>
              </a:rPr>
              <a:t>08.11.2012 г.</a:t>
            </a:r>
          </a:p>
          <a:p>
            <a:r>
              <a:rPr lang="bg-BG" sz="2800" b="1" dirty="0" smtClean="0">
                <a:latin typeface="Arial Narrow" pitchFamily="34" charset="0"/>
              </a:rPr>
              <a:t>Край: </a:t>
            </a:r>
            <a:r>
              <a:rPr lang="bg-BG" sz="2800" dirty="0" smtClean="0">
                <a:latin typeface="Arial Narrow" pitchFamily="34" charset="0"/>
              </a:rPr>
              <a:t>08.01.2014 г.</a:t>
            </a:r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32004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200" dirty="0" smtClean="0">
                <a:latin typeface="Arial Narrow" pitchFamily="34" charset="0"/>
              </a:rPr>
              <a:t>Подобряване на функционалността, ефективността и ефикасността на администрацията в община Бяла Слатина.</a:t>
            </a:r>
            <a:endParaRPr lang="bg-BG" sz="3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2286000"/>
            <a:ext cx="396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Arial Narrow" pitchFamily="34" charset="0"/>
              </a:rPr>
              <a:t>Обща цел на проекта: </a:t>
            </a:r>
            <a:endParaRPr lang="en-US" sz="3200" b="1" dirty="0" smtClean="0">
              <a:latin typeface="Arial Narrow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2743200"/>
            <a:ext cx="716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bg-BG" sz="2200" dirty="0" smtClean="0">
                <a:latin typeface="Arial Narrow" pitchFamily="34" charset="0"/>
              </a:rPr>
              <a:t>Организация и управление на дейностите по проекта;</a:t>
            </a:r>
            <a:endParaRPr lang="en-US" sz="22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bg-BG" sz="2200" dirty="0" smtClean="0">
                <a:latin typeface="Arial Narrow" pitchFamily="34" charset="0"/>
              </a:rPr>
              <a:t>Извършване на Функционален  анализ в община Бяла Слатина, чрез прилагане на Единна методология за провеждане на Функционален  анализ;</a:t>
            </a:r>
            <a:endParaRPr lang="en-US" sz="22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200" dirty="0" smtClean="0">
                <a:latin typeface="Arial Narrow" pitchFamily="34" charset="0"/>
              </a:rPr>
              <a:t> </a:t>
            </a:r>
            <a:r>
              <a:rPr lang="bg-BG" sz="2200" dirty="0" smtClean="0">
                <a:latin typeface="Arial Narrow" pitchFamily="34" charset="0"/>
              </a:rPr>
              <a:t>Промяна на съществуващите и прилагане на нови вътрешни правила за работа на администрацията</a:t>
            </a:r>
            <a:r>
              <a:rPr lang="en-US" sz="2200" dirty="0" smtClean="0">
                <a:latin typeface="Arial Narrow" pitchFamily="34" charset="0"/>
              </a:rPr>
              <a:t>:</a:t>
            </a:r>
            <a:endParaRPr lang="bg-BG" sz="2200" dirty="0" smtClean="0">
              <a:latin typeface="Arial Narrow" pitchFamily="34" charset="0"/>
            </a:endParaRPr>
          </a:p>
          <a:p>
            <a:r>
              <a:rPr lang="en-US" sz="2200" dirty="0" smtClean="0">
                <a:latin typeface="Arial Narrow" pitchFamily="34" charset="0"/>
              </a:rPr>
              <a:t>- </a:t>
            </a:r>
            <a:r>
              <a:rPr lang="bg-BG" sz="2200" dirty="0" smtClean="0">
                <a:latin typeface="Arial Narrow" pitchFamily="34" charset="0"/>
              </a:rPr>
              <a:t>Разработване на Стратегия за организационно развитие и управление на рисковете</a:t>
            </a:r>
          </a:p>
          <a:p>
            <a:r>
              <a:rPr lang="bg-BG" sz="2200" dirty="0" smtClean="0">
                <a:latin typeface="Arial Narrow" pitchFamily="34" charset="0"/>
              </a:rPr>
              <a:t>- Разработване на Правилник за работа на служителите в администрацията</a:t>
            </a:r>
          </a:p>
          <a:p>
            <a:pPr algn="just"/>
            <a:endParaRPr lang="bg-BG" sz="3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2057400"/>
            <a:ext cx="5867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Основни дейности по проекта</a:t>
            </a:r>
            <a:r>
              <a:rPr lang="bg-BG" sz="2800" dirty="0" smtClean="0"/>
              <a:t>: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0800" y="3048000"/>
            <a:ext cx="685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Мониторинг и контрол на изпълнението на резултатите от Функционалния  анализ;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Провеждане на обучителни семинари на служителите в общината;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Информираност и публичност на резултатите по проекта.</a:t>
            </a:r>
          </a:p>
          <a:p>
            <a:pPr algn="just"/>
            <a:endParaRPr lang="bg-BG" sz="3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286000"/>
            <a:ext cx="5867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Основни дейности по проекта</a:t>
            </a:r>
            <a:r>
              <a:rPr lang="bg-BG" sz="2800" dirty="0" smtClean="0"/>
              <a:t>: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4800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latin typeface="Arial Narrow" pitchFamily="34" charset="0"/>
              </a:rPr>
              <a:t>„СЪНИ СИТИ” ЕООД</a:t>
            </a:r>
          </a:p>
          <a:p>
            <a:r>
              <a:rPr lang="bg-BG" sz="2400" dirty="0" smtClean="0">
                <a:latin typeface="Arial Narrow" pitchFamily="34" charset="0"/>
              </a:rPr>
              <a:t>(Договор № ОПАК – 23/12.04.2013 г)</a:t>
            </a:r>
          </a:p>
          <a:p>
            <a:r>
              <a:rPr lang="bg-BG" sz="2400" dirty="0" smtClean="0">
                <a:latin typeface="Arial Narrow" pitchFamily="34" charset="0"/>
              </a:rPr>
              <a:t>Изпълнение на мерки за осигуряване на информация и публичност</a:t>
            </a:r>
            <a:endParaRPr lang="bg-BG" sz="3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1336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000" b="1" dirty="0" smtClean="0">
                <a:latin typeface="Arial Narrow" pitchFamily="34" charset="0"/>
              </a:rPr>
              <a:t>Избрани изпълнители:</a:t>
            </a: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28956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latin typeface="Arial Narrow" pitchFamily="34" charset="0"/>
              </a:rPr>
              <a:t>„София Интернешънъл Секюритиз” АД </a:t>
            </a:r>
            <a:r>
              <a:rPr lang="bg-BG" sz="2400" dirty="0" smtClean="0">
                <a:latin typeface="Arial Narrow" pitchFamily="34" charset="0"/>
              </a:rPr>
              <a:t>(Договор № ОПАК </a:t>
            </a:r>
            <a:r>
              <a:rPr lang="bg-BG" sz="2400" dirty="0" smtClean="0">
                <a:latin typeface="Arial Narrow" pitchFamily="34" charset="0"/>
              </a:rPr>
              <a:t>–</a:t>
            </a:r>
            <a:r>
              <a:rPr lang="en-US" sz="2400" dirty="0" smtClean="0">
                <a:latin typeface="Arial Narrow" pitchFamily="34" charset="0"/>
              </a:rPr>
              <a:t> 27/22.05.</a:t>
            </a:r>
            <a:r>
              <a:rPr lang="bg-BG" sz="2400" dirty="0" smtClean="0">
                <a:latin typeface="Arial Narrow" pitchFamily="34" charset="0"/>
              </a:rPr>
              <a:t>2013 </a:t>
            </a:r>
            <a:r>
              <a:rPr lang="bg-BG" sz="2400" dirty="0" smtClean="0">
                <a:latin typeface="Arial Narrow" pitchFamily="34" charset="0"/>
              </a:rPr>
              <a:t>г)</a:t>
            </a:r>
          </a:p>
          <a:p>
            <a:r>
              <a:rPr lang="bg-BG" sz="2400" dirty="0" smtClean="0">
                <a:latin typeface="Arial Narrow" pitchFamily="34" charset="0"/>
              </a:rPr>
              <a:t>Извършване на Функционален анализ в община Бяла Слатина</a:t>
            </a:r>
            <a:endParaRPr lang="bg-BG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1981200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000" b="1" dirty="0" smtClean="0">
                <a:latin typeface="Arial Narrow" pitchFamily="34" charset="0"/>
              </a:rPr>
              <a:t>Резултати от изпълнението на проекта:</a:t>
            </a:r>
          </a:p>
          <a:p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2590800"/>
            <a:ext cx="7086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Успешно реализиран функционален аналаз (ФА);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Отстраняване на дублиращите функции в общината;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Подобрено обслужване;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Успешно приложени нови правила и общински документи - разработен нов правилник  за работа на служителите в администрацията;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Разработена Стратегия за организационно развитие и управление на рисковете</a:t>
            </a:r>
            <a:r>
              <a:rPr lang="en-US" sz="2400" dirty="0" smtClean="0">
                <a:latin typeface="Arial Narrow" pitchFamily="34" charset="0"/>
              </a:rPr>
              <a:t>;</a:t>
            </a: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Проведен обучителен семинар;</a:t>
            </a:r>
            <a:endParaRPr lang="en-US" sz="2400" dirty="0" smtClean="0">
              <a:latin typeface="Arial Narrow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bg-BG" sz="2400" dirty="0" smtClean="0">
                <a:latin typeface="Arial Narrow" pitchFamily="34" charset="0"/>
              </a:rPr>
              <a:t>Проведени 2 бр. пресконференции.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9200" y="32766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latin typeface="Arial Narrow" pitchFamily="34" charset="0"/>
              </a:rPr>
              <a:t>БЛАГОДАРЯ ВИ </a:t>
            </a:r>
          </a:p>
          <a:p>
            <a:r>
              <a:rPr lang="bg-BG" sz="3600" b="1" dirty="0" smtClean="0">
                <a:latin typeface="Arial Narrow" pitchFamily="34" charset="0"/>
              </a:rPr>
              <a:t>ЗА ВНИМАНИЕТО!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352</Words>
  <Application>Microsoft Office PowerPoint</Application>
  <PresentationFormat>A4 Paper (210x297 mm)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PC-Admin</dc:creator>
  <cp:lastModifiedBy>Elena</cp:lastModifiedBy>
  <cp:revision>18</cp:revision>
  <dcterms:created xsi:type="dcterms:W3CDTF">2006-08-16T00:00:00Z</dcterms:created>
  <dcterms:modified xsi:type="dcterms:W3CDTF">2013-05-23T14:46:13Z</dcterms:modified>
</cp:coreProperties>
</file>